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0"/>
  </p:notesMasterIdLst>
  <p:sldIdLst>
    <p:sldId id="279" r:id="rId5"/>
    <p:sldId id="6023" r:id="rId6"/>
    <p:sldId id="6005" r:id="rId7"/>
    <p:sldId id="6009" r:id="rId8"/>
    <p:sldId id="6036" r:id="rId9"/>
    <p:sldId id="6035" r:id="rId10"/>
    <p:sldId id="307" r:id="rId11"/>
    <p:sldId id="6025" r:id="rId12"/>
    <p:sldId id="6007" r:id="rId13"/>
    <p:sldId id="351" r:id="rId14"/>
    <p:sldId id="6011" r:id="rId15"/>
    <p:sldId id="6024" r:id="rId16"/>
    <p:sldId id="6012" r:id="rId17"/>
    <p:sldId id="6016" r:id="rId18"/>
    <p:sldId id="6015" r:id="rId19"/>
    <p:sldId id="6014" r:id="rId20"/>
    <p:sldId id="6037" r:id="rId21"/>
    <p:sldId id="6033" r:id="rId22"/>
    <p:sldId id="6041" r:id="rId23"/>
    <p:sldId id="6027" r:id="rId24"/>
    <p:sldId id="6038" r:id="rId25"/>
    <p:sldId id="6040" r:id="rId26"/>
    <p:sldId id="6039" r:id="rId27"/>
    <p:sldId id="6028" r:id="rId28"/>
    <p:sldId id="342" r:id="rId29"/>
  </p:sldIdLst>
  <p:sldSz cx="18288000" cy="10287000"/>
  <p:notesSz cx="6858000" cy="9144000"/>
  <p:embeddedFontLst>
    <p:embeddedFont>
      <p:font typeface="Arial Black" panose="020B0604020202020204" pitchFamily="34" charset="0"/>
      <p:bold r:id="rId31"/>
    </p:embeddedFont>
    <p:embeddedFont>
      <p:font typeface="Calibri" panose="020F0502020204030204" pitchFamily="34" charset="0"/>
      <p:regular r:id="rId32"/>
      <p:bold r:id="rId33"/>
      <p:italic r:id="rId34"/>
      <p:boldItalic r:id="rId35"/>
    </p:embeddedFont>
    <p:embeddedFont>
      <p:font typeface="Montserrat" pitchFamily="2" charset="77"/>
      <p:regular r:id="rId36"/>
      <p:bold r:id="rId37"/>
      <p:italic r:id="rId38"/>
      <p:boldItalic r:id="rId39"/>
    </p:embeddedFont>
    <p:embeddedFont>
      <p:font typeface="Montserrat Bold" pitchFamily="2" charset="77"/>
      <p:bold r:id="rId40"/>
      <p:italic r:id="rId41"/>
      <p:boldItalic r:id="rId42"/>
    </p:embeddedFont>
    <p:embeddedFont>
      <p:font typeface="Now" pitchFamily="2" charset="77"/>
      <p:regular r:id="rId43"/>
    </p:embeddedFont>
    <p:embeddedFont>
      <p:font typeface="Now Bold" pitchFamily="2" charset="77"/>
      <p:regular r:id="rId44"/>
      <p:bold r:id="rId45"/>
    </p:embeddedFont>
  </p:embeddedFontLst>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B9"/>
    <a:srgbClr val="8BA2CC"/>
    <a:srgbClr val="C3D6F5"/>
    <a:srgbClr val="ADCEFF"/>
    <a:srgbClr val="B7D2BD"/>
    <a:srgbClr val="9AB5B2"/>
    <a:srgbClr val="FFC899"/>
    <a:srgbClr val="A4D2B4"/>
    <a:srgbClr val="C0504D"/>
    <a:srgbClr val="FFC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1A878-BA29-572A-6775-33945673AECF}" v="116" dt="2023-10-17T09:15: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7" autoAdjust="0"/>
    <p:restoredTop sz="97248" autoAdjust="0"/>
  </p:normalViewPr>
  <p:slideViewPr>
    <p:cSldViewPr>
      <p:cViewPr>
        <p:scale>
          <a:sx n="91" d="100"/>
          <a:sy n="91" d="100"/>
        </p:scale>
        <p:origin x="144" y="144"/>
      </p:cViewPr>
      <p:guideLst>
        <p:guide orient="horz" pos="2160"/>
        <p:guide pos="2880"/>
      </p:guideLst>
    </p:cSldViewPr>
  </p:slideViewPr>
  <p:outlineViewPr>
    <p:cViewPr>
      <p:scale>
        <a:sx n="33" d="100"/>
        <a:sy n="33" d="100"/>
      </p:scale>
      <p:origin x="0" y="0"/>
    </p:cViewPr>
  </p:outlineViewPr>
  <p:notesTextViewPr>
    <p:cViewPr>
      <p:scale>
        <a:sx n="190" d="100"/>
        <a:sy n="190" d="100"/>
      </p:scale>
      <p:origin x="0" y="-6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66A1A878-BA29-572A-6775-33945673AECF}"/>
    <pc:docChg chg="modSld">
      <pc:chgData name="Rita Isabel Spínola E Silva" userId="S::zbc283@ku.dk::ba5000cd-55e1-4b11-ab9b-9a1c49cf6f11" providerId="AD" clId="Web-{66A1A878-BA29-572A-6775-33945673AECF}" dt="2023-10-17T09:15:10.187" v="68" actId="20577"/>
      <pc:docMkLst>
        <pc:docMk/>
      </pc:docMkLst>
      <pc:sldChg chg="modSp">
        <pc:chgData name="Rita Isabel Spínola E Silva" userId="S::zbc283@ku.dk::ba5000cd-55e1-4b11-ab9b-9a1c49cf6f11" providerId="AD" clId="Web-{66A1A878-BA29-572A-6775-33945673AECF}" dt="2023-10-17T09:02:55.240" v="17" actId="20577"/>
        <pc:sldMkLst>
          <pc:docMk/>
          <pc:sldMk cId="3683176023" sldId="351"/>
        </pc:sldMkLst>
        <pc:spChg chg="mod">
          <ac:chgData name="Rita Isabel Spínola E Silva" userId="S::zbc283@ku.dk::ba5000cd-55e1-4b11-ab9b-9a1c49cf6f11" providerId="AD" clId="Web-{66A1A878-BA29-572A-6775-33945673AECF}" dt="2023-10-17T09:02:55.240" v="17" actId="20577"/>
          <ac:spMkLst>
            <pc:docMk/>
            <pc:sldMk cId="3683176023" sldId="351"/>
            <ac:spMk id="2" creationId="{F5FC4DD1-F21C-4C38-9C4F-5F86D04CF90F}"/>
          </ac:spMkLst>
        </pc:spChg>
      </pc:sldChg>
      <pc:sldChg chg="modSp">
        <pc:chgData name="Rita Isabel Spínola E Silva" userId="S::zbc283@ku.dk::ba5000cd-55e1-4b11-ab9b-9a1c49cf6f11" providerId="AD" clId="Web-{66A1A878-BA29-572A-6775-33945673AECF}" dt="2023-10-17T09:06:06.543" v="26" actId="20577"/>
        <pc:sldMkLst>
          <pc:docMk/>
          <pc:sldMk cId="2873190781" sldId="6011"/>
        </pc:sldMkLst>
        <pc:spChg chg="mod">
          <ac:chgData name="Rita Isabel Spínola E Silva" userId="S::zbc283@ku.dk::ba5000cd-55e1-4b11-ab9b-9a1c49cf6f11" providerId="AD" clId="Web-{66A1A878-BA29-572A-6775-33945673AECF}" dt="2023-10-17T09:06:06.543" v="26" actId="20577"/>
          <ac:spMkLst>
            <pc:docMk/>
            <pc:sldMk cId="2873190781" sldId="6011"/>
            <ac:spMk id="7" creationId="{00000000-0000-0000-0000-000000000000}"/>
          </ac:spMkLst>
        </pc:spChg>
      </pc:sldChg>
      <pc:sldChg chg="modSp">
        <pc:chgData name="Rita Isabel Spínola E Silva" userId="S::zbc283@ku.dk::ba5000cd-55e1-4b11-ab9b-9a1c49cf6f11" providerId="AD" clId="Web-{66A1A878-BA29-572A-6775-33945673AECF}" dt="2023-10-17T09:08:03.813" v="32" actId="20577"/>
        <pc:sldMkLst>
          <pc:docMk/>
          <pc:sldMk cId="2731552594" sldId="6012"/>
        </pc:sldMkLst>
        <pc:spChg chg="mod">
          <ac:chgData name="Rita Isabel Spínola E Silva" userId="S::zbc283@ku.dk::ba5000cd-55e1-4b11-ab9b-9a1c49cf6f11" providerId="AD" clId="Web-{66A1A878-BA29-572A-6775-33945673AECF}" dt="2023-10-17T09:07:22.921" v="29" actId="14100"/>
          <ac:spMkLst>
            <pc:docMk/>
            <pc:sldMk cId="2731552594" sldId="6012"/>
            <ac:spMk id="12" creationId="{89DB7846-A625-0D79-B25D-DA3623EB97EE}"/>
          </ac:spMkLst>
        </pc:spChg>
        <pc:spChg chg="mod">
          <ac:chgData name="Rita Isabel Spínola E Silva" userId="S::zbc283@ku.dk::ba5000cd-55e1-4b11-ab9b-9a1c49cf6f11" providerId="AD" clId="Web-{66A1A878-BA29-572A-6775-33945673AECF}" dt="2023-10-17T09:08:03.813" v="32" actId="20577"/>
          <ac:spMkLst>
            <pc:docMk/>
            <pc:sldMk cId="2731552594" sldId="6012"/>
            <ac:spMk id="16" creationId="{7AC84020-5AF8-9CFE-9F62-C2C579BF2A64}"/>
          </ac:spMkLst>
        </pc:spChg>
      </pc:sldChg>
      <pc:sldChg chg="modSp">
        <pc:chgData name="Rita Isabel Spínola E Silva" userId="S::zbc283@ku.dk::ba5000cd-55e1-4b11-ab9b-9a1c49cf6f11" providerId="AD" clId="Web-{66A1A878-BA29-572A-6775-33945673AECF}" dt="2023-10-17T09:11:17.148" v="53" actId="20577"/>
        <pc:sldMkLst>
          <pc:docMk/>
          <pc:sldMk cId="3917320747" sldId="6014"/>
        </pc:sldMkLst>
        <pc:spChg chg="mod">
          <ac:chgData name="Rita Isabel Spínola E Silva" userId="S::zbc283@ku.dk::ba5000cd-55e1-4b11-ab9b-9a1c49cf6f11" providerId="AD" clId="Web-{66A1A878-BA29-572A-6775-33945673AECF}" dt="2023-10-17T09:11:17.148" v="53" actId="20577"/>
          <ac:spMkLst>
            <pc:docMk/>
            <pc:sldMk cId="3917320747" sldId="6014"/>
            <ac:spMk id="7" creationId="{00000000-0000-0000-0000-000000000000}"/>
          </ac:spMkLst>
        </pc:spChg>
      </pc:sldChg>
      <pc:sldChg chg="modSp">
        <pc:chgData name="Rita Isabel Spínola E Silva" userId="S::zbc283@ku.dk::ba5000cd-55e1-4b11-ab9b-9a1c49cf6f11" providerId="AD" clId="Web-{66A1A878-BA29-572A-6775-33945673AECF}" dt="2023-10-17T09:05:25.104" v="24" actId="14100"/>
        <pc:sldMkLst>
          <pc:docMk/>
          <pc:sldMk cId="3713747495" sldId="6025"/>
        </pc:sldMkLst>
        <pc:spChg chg="mod">
          <ac:chgData name="Rita Isabel Spínola E Silva" userId="S::zbc283@ku.dk::ba5000cd-55e1-4b11-ab9b-9a1c49cf6f11" providerId="AD" clId="Web-{66A1A878-BA29-572A-6775-33945673AECF}" dt="2023-10-17T09:05:25.104" v="24" actId="14100"/>
          <ac:spMkLst>
            <pc:docMk/>
            <pc:sldMk cId="3713747495" sldId="6025"/>
            <ac:spMk id="2" creationId="{F5FC4DD1-F21C-4C38-9C4F-5F86D04CF90F}"/>
          </ac:spMkLst>
        </pc:spChg>
      </pc:sldChg>
      <pc:sldChg chg="modSp">
        <pc:chgData name="Rita Isabel Spínola E Silva" userId="S::zbc283@ku.dk::ba5000cd-55e1-4b11-ab9b-9a1c49cf6f11" providerId="AD" clId="Web-{66A1A878-BA29-572A-6775-33945673AECF}" dt="2023-10-17T09:15:10.187" v="68" actId="20577"/>
        <pc:sldMkLst>
          <pc:docMk/>
          <pc:sldMk cId="2698637298" sldId="6028"/>
        </pc:sldMkLst>
        <pc:spChg chg="mod">
          <ac:chgData name="Rita Isabel Spínola E Silva" userId="S::zbc283@ku.dk::ba5000cd-55e1-4b11-ab9b-9a1c49cf6f11" providerId="AD" clId="Web-{66A1A878-BA29-572A-6775-33945673AECF}" dt="2023-10-17T09:15:10.187" v="68" actId="20577"/>
          <ac:spMkLst>
            <pc:docMk/>
            <pc:sldMk cId="2698637298" sldId="6028"/>
            <ac:spMk id="2" creationId="{F5FC4DD1-F21C-4C38-9C4F-5F86D04CF9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latin typeface="Montserrat" panose="00000500000000000000" pitchFamily="2" charset="0"/>
              </a:rPr>
              <a:t>Overfitting linear regression picture</a:t>
            </a:r>
          </a:p>
          <a:p>
            <a:endParaRPr lang="en-US" sz="1200" dirty="0">
              <a:latin typeface="Montserrat" panose="00000500000000000000" pitchFamily="2" charset="0"/>
            </a:endParaRPr>
          </a:p>
          <a:p>
            <a:endParaRPr lang="en-US" sz="1200" dirty="0">
              <a:latin typeface="Montserrat" panose="00000500000000000000" pitchFamily="2" charset="0"/>
            </a:endParaRPr>
          </a:p>
          <a:p>
            <a:r>
              <a:rPr lang="en-US" sz="1200" dirty="0">
                <a:latin typeface="Montserrat" panose="00000500000000000000" pitchFamily="2" charset="0"/>
              </a:rPr>
              <a:t>Why is the middle one better? Explain</a:t>
            </a:r>
          </a:p>
          <a:p>
            <a:endParaRPr lang="en-US" sz="1200" dirty="0">
              <a:latin typeface="Montserrat" panose="00000500000000000000" pitchFamily="2" charset="0"/>
            </a:endParaRPr>
          </a:p>
          <a:p>
            <a:r>
              <a:rPr lang="en-US" sz="1200" dirty="0">
                <a:latin typeface="Montserrat" panose="00000500000000000000" pitchFamily="2" charset="0"/>
              </a:rPr>
              <a:t>What is the problem with having many parameters?</a:t>
            </a:r>
          </a:p>
          <a:p>
            <a:endParaRPr lang="en-US" sz="1200" dirty="0">
              <a:latin typeface="Montserrat" panose="00000500000000000000" pitchFamily="2" charset="0"/>
            </a:endParaRPr>
          </a:p>
          <a:p>
            <a:r>
              <a:rPr lang="en-US" sz="1200" dirty="0">
                <a:latin typeface="Montserrat" panose="00000500000000000000" pitchFamily="2" charset="0"/>
              </a:rPr>
              <a:t>(What do the parameters mean? (reaction rate)) </a:t>
            </a:r>
          </a:p>
          <a:p>
            <a:endParaRPr lang="en-US" sz="1200" dirty="0">
              <a:latin typeface="Montserrat" panose="00000500000000000000" pitchFamily="2" charset="0"/>
            </a:endParaRPr>
          </a:p>
          <a:p>
            <a:r>
              <a:rPr lang="en-US" sz="1200" dirty="0">
                <a:latin typeface="Montserrat" panose="00000500000000000000" pitchFamily="2" charset="0"/>
              </a:rPr>
              <a:t>Discussion:</a:t>
            </a:r>
          </a:p>
          <a:p>
            <a:endParaRPr lang="en-US" sz="1200" dirty="0">
              <a:latin typeface="Montserrat" panose="00000500000000000000" pitchFamily="2" charset="0"/>
            </a:endParaRPr>
          </a:p>
          <a:p>
            <a:r>
              <a:rPr lang="en-US" sz="1200" dirty="0">
                <a:latin typeface="Montserrat" panose="00000500000000000000" pitchFamily="2" charset="0"/>
              </a:rPr>
              <a:t>How would be your error term for regression with two data points, large or small? </a:t>
            </a:r>
            <a:endParaRPr lang="en-GB" sz="1200" dirty="0">
              <a:latin typeface="Montserrat" panose="00000500000000000000" pitchFamily="2" charset="0"/>
            </a:endParaRPr>
          </a:p>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Output reflects input -&gt; poor quality data results in poor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Rarely are both models and data free of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Montserrat" panose="00000500000000000000" pitchFamily="2" charset="0"/>
            </a:endParaRPr>
          </a:p>
          <a:p>
            <a:r>
              <a:rPr lang="en-US" dirty="0"/>
              <a:t>Bias is different from accuracy. It is a skew in the data cause by collection or processing. Generally the term error refers to the outcome and the term bias refers to the process. (https://en.wikipedia.org/wiki/Bias_(statistics) )</a:t>
            </a:r>
          </a:p>
          <a:p>
            <a:endParaRPr lang="en-US" dirty="0"/>
          </a:p>
          <a:p>
            <a:r>
              <a:rPr lang="en-US" dirty="0"/>
              <a:t>Other examples: </a:t>
            </a:r>
          </a:p>
          <a:p>
            <a:r>
              <a:rPr lang="en-US" dirty="0"/>
              <a:t>If all photos of malignant melanoma have a ruler in them and the normal skin spot photos do not</a:t>
            </a:r>
          </a:p>
          <a:p>
            <a:endParaRPr lang="en-US" dirty="0"/>
          </a:p>
          <a:p>
            <a:r>
              <a:rPr lang="en-US" dirty="0"/>
              <a:t>Bias:</a:t>
            </a:r>
          </a:p>
          <a:p>
            <a:pPr marL="171450" indent="-171450">
              <a:buFontTx/>
              <a:buChar char="-"/>
            </a:pPr>
            <a:r>
              <a:rPr lang="en-US" dirty="0"/>
              <a:t>does data include elements that the model should be ignorant of?</a:t>
            </a:r>
          </a:p>
          <a:p>
            <a:pPr marL="171450" indent="-171450">
              <a:buFontTx/>
              <a:buChar char="-"/>
            </a:pPr>
            <a:r>
              <a:rPr lang="en-US" dirty="0"/>
              <a:t>The way training is set-up (objective function)</a:t>
            </a:r>
          </a:p>
          <a:p>
            <a:pPr marL="171450" indent="-171450">
              <a:buFontTx/>
              <a:buChar char="-"/>
            </a:pPr>
            <a:r>
              <a:rPr lang="en-US" dirty="0"/>
              <a:t>The way the model is set-up (parameters, design choices) -&gt; algorithmic bias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31391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26859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pred modelling our question is often ‘Can this be done’ and the reply is the model performance: yes with this accuracy, or no probably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584552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9352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2635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caner outcome. -&gt; so </a:t>
            </a:r>
            <a:r>
              <a:rPr lang="en-US" dirty="0" err="1"/>
              <a:t>whats</a:t>
            </a:r>
            <a:r>
              <a:rPr lang="en-US" dirty="0"/>
              <a:t> the difference to the idea that cell phones cause cancer? Those two rates also increased at the same time! </a:t>
            </a:r>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735476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61294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14098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223134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1559091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51431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t>Closing thoughts/ discussion:</a:t>
            </a:r>
          </a:p>
          <a:p>
            <a:pPr marL="457200" indent="-457200">
              <a:buFontTx/>
              <a:buChar char="-"/>
            </a:pPr>
            <a:r>
              <a:rPr lang="en-US" sz="1200" dirty="0"/>
              <a:t>What do you take away</a:t>
            </a:r>
          </a:p>
          <a:p>
            <a:pPr marL="457200" indent="-457200">
              <a:buFontTx/>
              <a:buChar char="-"/>
            </a:pPr>
            <a:r>
              <a:rPr lang="en-US" sz="1200" dirty="0"/>
              <a:t>What is your most important take away from today?</a:t>
            </a:r>
          </a:p>
          <a:p>
            <a:pPr marL="457200" indent="-457200">
              <a:buFontTx/>
              <a:buChar char="-"/>
            </a:pPr>
            <a:r>
              <a:rPr lang="en-GB" sz="1200" dirty="0"/>
              <a:t>How does it change your</a:t>
            </a:r>
            <a:r>
              <a:rPr lang="en-US" sz="1200" dirty="0"/>
              <a:t> view on DS?</a:t>
            </a:r>
          </a:p>
          <a:p>
            <a:pPr marL="457200" indent="-457200">
              <a:buFontTx/>
              <a:buChar char="-"/>
            </a:pPr>
            <a:r>
              <a:rPr lang="en-GB" sz="1200" dirty="0"/>
              <a:t>How does it change your teaching</a:t>
            </a:r>
          </a:p>
          <a:p>
            <a:pPr marL="457200" indent="-457200">
              <a:buFontTx/>
              <a:buChar char="-"/>
            </a:pPr>
            <a:r>
              <a:rPr lang="en-GB" sz="1200" dirty="0"/>
              <a:t>How could you incorporate this in your teaching?</a:t>
            </a:r>
          </a:p>
          <a:p>
            <a:pPr marL="457200" indent="-457200">
              <a:buFontTx/>
              <a:buChar char="-"/>
            </a:pPr>
            <a:r>
              <a:rPr lang="en-GB" sz="1200" dirty="0"/>
              <a:t>Is there anything in this workshop that opened your eyes?</a:t>
            </a:r>
          </a:p>
          <a:p>
            <a:endParaRPr lang="en-GB" sz="1200"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84472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80839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46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61977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ctr"/>
            <a:endParaRPr lang="en-US" sz="1200" b="1" dirty="0">
              <a:latin typeface="Montserrat"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88428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6332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image" Target="../media/image2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sv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 name="Picture 1" descr="A blue and black logo&#10;&#10;Description automatically generated">
            <a:extLst>
              <a:ext uri="{FF2B5EF4-FFF2-40B4-BE49-F238E27FC236}">
                <a16:creationId xmlns:a16="http://schemas.microsoft.com/office/drawing/2014/main" id="{A6346EC0-E02B-E66A-DDC5-6B56DBC3223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010912"/>
            <a:ext cx="14173200" cy="3539430"/>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On your table you have a print-out in which the same data has been fitted with three different models (the red lines). </a:t>
            </a:r>
          </a:p>
          <a:p>
            <a:endParaRPr lang="en-US" sz="2800" dirty="0">
              <a:latin typeface="Montserrat" panose="00000500000000000000" pitchFamily="2" charset="0"/>
            </a:endParaRPr>
          </a:p>
          <a:p>
            <a:r>
              <a:rPr lang="en-US" sz="2800" dirty="0">
                <a:latin typeface="Montserrat"/>
              </a:rPr>
              <a:t>In your group, discuss which of these you think is the </a:t>
            </a:r>
            <a:r>
              <a:rPr lang="en-US" sz="2800" b="1" dirty="0">
                <a:latin typeface="Montserrat"/>
              </a:rPr>
              <a:t>most suitable </a:t>
            </a:r>
            <a:r>
              <a:rPr lang="en-US" sz="2800" dirty="0">
                <a:latin typeface="Montserrat"/>
              </a:rPr>
              <a:t>and </a:t>
            </a:r>
            <a:r>
              <a:rPr lang="en-US" sz="2800" b="1" dirty="0">
                <a:latin typeface="Montserrat"/>
              </a:rPr>
              <a:t>why.</a:t>
            </a:r>
            <a:endParaRPr lang="en-US" sz="2800" dirty="0">
              <a:latin typeface="Montserrat"/>
            </a:endParaRPr>
          </a:p>
          <a:p>
            <a:endParaRPr lang="en-US" sz="2800" b="1" dirty="0">
              <a:latin typeface="Montserrat"/>
            </a:endParaRPr>
          </a:p>
          <a:p>
            <a:r>
              <a:rPr lang="en-US" sz="2800" dirty="0">
                <a:latin typeface="Montserrat" panose="00000500000000000000" pitchFamily="2" charset="0"/>
              </a:rPr>
              <a:t>In general, what is the problem with high-dimensional model with many parameters?</a:t>
            </a:r>
          </a:p>
          <a:p>
            <a:pPr algn="ctr"/>
            <a:endParaRPr lang="en-US" sz="2800" b="1" dirty="0">
              <a:latin typeface="Montserrat" panose="00000500000000000000" pitchFamily="2" charset="0"/>
            </a:endParaRP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D75E02A8-46A4-605A-CD65-58E3933F5F8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68317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1D4A5FD5-B985-B844-860A-3B40D74417A6}"/>
              </a:ext>
            </a:extLst>
          </p:cNvPr>
          <p:cNvSpPr/>
          <p:nvPr/>
        </p:nvSpPr>
        <p:spPr>
          <a:xfrm>
            <a:off x="-13447" y="342900"/>
            <a:ext cx="10986247" cy="243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9" name="Rectangle 8">
            <a:extLst>
              <a:ext uri="{FF2B5EF4-FFF2-40B4-BE49-F238E27FC236}">
                <a16:creationId xmlns:a16="http://schemas.microsoft.com/office/drawing/2014/main" id="{1AAF4F76-5E06-6E22-F332-FC05A935C198}"/>
              </a:ext>
            </a:extLst>
          </p:cNvPr>
          <p:cNvSpPr/>
          <p:nvPr/>
        </p:nvSpPr>
        <p:spPr>
          <a:xfrm>
            <a:off x="10972800" y="0"/>
            <a:ext cx="7315200"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4114800" y="1080000"/>
            <a:ext cx="2400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BIASES</a:t>
            </a:r>
          </a:p>
        </p:txBody>
      </p:sp>
      <p:sp>
        <p:nvSpPr>
          <p:cNvPr id="7" name="TextBox 7"/>
          <p:cNvSpPr txBox="1"/>
          <p:nvPr/>
        </p:nvSpPr>
        <p:spPr>
          <a:xfrm>
            <a:off x="1132412" y="3706643"/>
            <a:ext cx="8969222" cy="456105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What biases could have influenced the results?</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Bias arises primarily from how the data was gathered and processed.</a:t>
            </a:r>
          </a:p>
          <a:p>
            <a:pPr marL="457200" indent="-457200">
              <a:lnSpc>
                <a:spcPts val="4480"/>
              </a:lnSpc>
              <a:buFont typeface="Arial" panose="020B0604020202020204" pitchFamily="34" charset="0"/>
              <a:buChar char="•"/>
            </a:pPr>
            <a:endParaRPr lang="en-US" sz="2800" dirty="0">
              <a:solidFill>
                <a:srgbClr val="404040"/>
              </a:solidFill>
              <a:latin typeface="Montserrat" panose="00000500000000000000" pitchFamily="2" charset="0"/>
            </a:endParaRPr>
          </a:p>
          <a:p>
            <a:pPr marL="457200" indent="-457200">
              <a:lnSpc>
                <a:spcPts val="4480"/>
              </a:lnSpc>
              <a:buFont typeface="Arial" panose="020B0604020202020204" pitchFamily="34" charset="0"/>
              <a:buChar char="•"/>
            </a:pPr>
            <a:r>
              <a:rPr lang="en-US" sz="2800" dirty="0">
                <a:solidFill>
                  <a:srgbClr val="404040"/>
                </a:solidFill>
                <a:latin typeface="Montserrat"/>
              </a:rPr>
              <a:t>Bias can reduce model validity, i.e. a model trained in one population may not work in another.</a:t>
            </a:r>
          </a:p>
        </p:txBody>
      </p:sp>
      <p:pic>
        <p:nvPicPr>
          <p:cNvPr id="11" name="Picture 10" descr="A close-up of a skin with a ruler&#10;&#10;Description automatically generated">
            <a:extLst>
              <a:ext uri="{FF2B5EF4-FFF2-40B4-BE49-F238E27FC236}">
                <a16:creationId xmlns:a16="http://schemas.microsoft.com/office/drawing/2014/main" id="{C07EF6CA-B03F-F00E-E141-A00836927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419" y="1175164"/>
            <a:ext cx="2382563" cy="358140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9950BFF-D8A2-917D-EDD5-35902485657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15" name="Group 14">
            <a:extLst>
              <a:ext uri="{FF2B5EF4-FFF2-40B4-BE49-F238E27FC236}">
                <a16:creationId xmlns:a16="http://schemas.microsoft.com/office/drawing/2014/main" id="{BF8A40BF-AFF1-57FE-ECA2-9F4F5EF2E6FC}"/>
              </a:ext>
            </a:extLst>
          </p:cNvPr>
          <p:cNvGrpSpPr/>
          <p:nvPr/>
        </p:nvGrpSpPr>
        <p:grpSpPr>
          <a:xfrm>
            <a:off x="11811000" y="5600700"/>
            <a:ext cx="6019800" cy="3518110"/>
            <a:chOff x="11811000" y="5600700"/>
            <a:chExt cx="6019800" cy="3518110"/>
          </a:xfrm>
        </p:grpSpPr>
        <p:grpSp>
          <p:nvGrpSpPr>
            <p:cNvPr id="12" name="Group 11">
              <a:extLst>
                <a:ext uri="{FF2B5EF4-FFF2-40B4-BE49-F238E27FC236}">
                  <a16:creationId xmlns:a16="http://schemas.microsoft.com/office/drawing/2014/main" id="{1F17C657-CEFD-5870-B6D2-C7F4D4064162}"/>
                </a:ext>
              </a:extLst>
            </p:cNvPr>
            <p:cNvGrpSpPr/>
            <p:nvPr/>
          </p:nvGrpSpPr>
          <p:grpSpPr>
            <a:xfrm>
              <a:off x="11811000" y="5802329"/>
              <a:ext cx="6019800" cy="3316481"/>
              <a:chOff x="11811000" y="5802329"/>
              <a:chExt cx="6019800" cy="3316481"/>
            </a:xfrm>
          </p:grpSpPr>
          <p:pic>
            <p:nvPicPr>
              <p:cNvPr id="17" name="Graphic 16" descr="Children with solid fill">
                <a:extLst>
                  <a:ext uri="{FF2B5EF4-FFF2-40B4-BE49-F238E27FC236}">
                    <a16:creationId xmlns:a16="http://schemas.microsoft.com/office/drawing/2014/main" id="{6EBD017C-4B7F-CB09-1BA9-E8F1E27EC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11000" y="5802329"/>
                <a:ext cx="2382563" cy="2382563"/>
              </a:xfrm>
              <a:prstGeom prst="rect">
                <a:avLst/>
              </a:prstGeom>
            </p:spPr>
          </p:pic>
          <p:pic>
            <p:nvPicPr>
              <p:cNvPr id="18" name="Graphic 17" descr="Children with solid fill">
                <a:extLst>
                  <a:ext uri="{FF2B5EF4-FFF2-40B4-BE49-F238E27FC236}">
                    <a16:creationId xmlns:a16="http://schemas.microsoft.com/office/drawing/2014/main" id="{1D250A50-3666-1DAF-C7E4-060518863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20950" y="5802329"/>
                <a:ext cx="2382563" cy="2382563"/>
              </a:xfrm>
              <a:prstGeom prst="rect">
                <a:avLst/>
              </a:prstGeom>
            </p:spPr>
          </p:pic>
          <p:sp>
            <p:nvSpPr>
              <p:cNvPr id="19" name="Shape">
                <a:extLst>
                  <a:ext uri="{FF2B5EF4-FFF2-40B4-BE49-F238E27FC236}">
                    <a16:creationId xmlns:a16="http://schemas.microsoft.com/office/drawing/2014/main" id="{17E3F042-85F8-041E-F2DE-A51629A42D2F}"/>
                  </a:ext>
                </a:extLst>
              </p:cNvPr>
              <p:cNvSpPr/>
              <p:nvPr/>
            </p:nvSpPr>
            <p:spPr>
              <a:xfrm>
                <a:off x="12285063" y="7986219"/>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sp>
            <p:nvSpPr>
              <p:cNvPr id="21" name="TextBox 20">
                <a:extLst>
                  <a:ext uri="{FF2B5EF4-FFF2-40B4-BE49-F238E27FC236}">
                    <a16:creationId xmlns:a16="http://schemas.microsoft.com/office/drawing/2014/main" id="{6F68E6F6-E6DA-2D11-5884-191615E1F6E9}"/>
                  </a:ext>
                </a:extLst>
              </p:cNvPr>
              <p:cNvSpPr txBox="1"/>
              <p:nvPr/>
            </p:nvSpPr>
            <p:spPr>
              <a:xfrm>
                <a:off x="16840200" y="7962900"/>
                <a:ext cx="990600" cy="1107996"/>
              </a:xfrm>
              <a:prstGeom prst="rect">
                <a:avLst/>
              </a:prstGeom>
              <a:noFill/>
            </p:spPr>
            <p:txBody>
              <a:bodyPr wrap="square" rtlCol="0">
                <a:spAutoFit/>
              </a:bodyPr>
              <a:lstStyle/>
              <a:p>
                <a:pPr algn="ctr"/>
                <a:r>
                  <a:rPr lang="en-US" sz="6600" b="1" dirty="0">
                    <a:solidFill>
                      <a:schemeClr val="tx1">
                        <a:lumMod val="85000"/>
                        <a:lumOff val="15000"/>
                      </a:schemeClr>
                    </a:solidFill>
                  </a:rPr>
                  <a:t>?</a:t>
                </a:r>
                <a:endParaRPr lang="en-GB" sz="6600" b="1" dirty="0">
                  <a:solidFill>
                    <a:schemeClr val="tx1">
                      <a:lumMod val="85000"/>
                      <a:lumOff val="15000"/>
                    </a:schemeClr>
                  </a:solidFill>
                </a:endParaRPr>
              </a:p>
            </p:txBody>
          </p:sp>
          <p:pic>
            <p:nvPicPr>
              <p:cNvPr id="23" name="Graphic 22" descr="Checkmark with solid fill">
                <a:extLst>
                  <a:ext uri="{FF2B5EF4-FFF2-40B4-BE49-F238E27FC236}">
                    <a16:creationId xmlns:a16="http://schemas.microsoft.com/office/drawing/2014/main" id="{F9D51E7F-9DD5-7F4B-F44C-924558A4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57741" y="8076001"/>
                <a:ext cx="824618" cy="824618"/>
              </a:xfrm>
              <a:prstGeom prst="rect">
                <a:avLst/>
              </a:prstGeom>
            </p:spPr>
          </p:pic>
          <p:sp>
            <p:nvSpPr>
              <p:cNvPr id="24" name="Shape">
                <a:extLst>
                  <a:ext uri="{FF2B5EF4-FFF2-40B4-BE49-F238E27FC236}">
                    <a16:creationId xmlns:a16="http://schemas.microsoft.com/office/drawing/2014/main" id="{2BE06AAC-47BA-DEAF-2A89-95E419701AE0}"/>
                  </a:ext>
                </a:extLst>
              </p:cNvPr>
              <p:cNvSpPr/>
              <p:nvPr/>
            </p:nvSpPr>
            <p:spPr>
              <a:xfrm>
                <a:off x="15632635" y="8076001"/>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lumMod val="75000"/>
                  <a:lumOff val="25000"/>
                </a:schemeClr>
              </a:solidFill>
              <a:ln w="12700">
                <a:miter lim="400000"/>
              </a:ln>
            </p:spPr>
            <p:txBody>
              <a:bodyPr lIns="121919" tIns="121919" rIns="121919" bIns="121919"/>
              <a:lstStyle/>
              <a:p>
                <a:endParaRPr/>
              </a:p>
            </p:txBody>
          </p:sp>
        </p:grpSp>
        <p:sp>
          <p:nvSpPr>
            <p:cNvPr id="14" name="Curved Down Arrow 13">
              <a:extLst>
                <a:ext uri="{FF2B5EF4-FFF2-40B4-BE49-F238E27FC236}">
                  <a16:creationId xmlns:a16="http://schemas.microsoft.com/office/drawing/2014/main" id="{8C7F9475-A2E7-A819-8E07-0136C28420F7}"/>
                </a:ext>
              </a:extLst>
            </p:cNvPr>
            <p:cNvSpPr/>
            <p:nvPr/>
          </p:nvSpPr>
          <p:spPr>
            <a:xfrm>
              <a:off x="13944601" y="5600700"/>
              <a:ext cx="1600200" cy="533400"/>
            </a:xfrm>
            <a:prstGeom prst="curvedDownArrow">
              <a:avLst/>
            </a:prstGeom>
            <a:solidFill>
              <a:srgbClr val="404040"/>
            </a:solid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grpSp>
    </p:spTree>
    <p:extLst>
      <p:ext uri="{BB962C8B-B14F-4D97-AF65-F5344CB8AC3E}">
        <p14:creationId xmlns:p14="http://schemas.microsoft.com/office/powerpoint/2010/main" val="287319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1632543" y="3511368"/>
            <a:ext cx="9949857" cy="3108543"/>
          </a:xfrm>
          <a:prstGeom prst="rect">
            <a:avLst/>
          </a:prstGeom>
          <a:noFill/>
        </p:spPr>
        <p:txBody>
          <a:bodyPr wrap="square" rtlCol="0">
            <a:spAutoFit/>
          </a:bodyPr>
          <a:lstStyle/>
          <a:p>
            <a:r>
              <a:rPr lang="da-DK" sz="2800" dirty="0" err="1">
                <a:latin typeface="Montserrat" panose="00000500000000000000" pitchFamily="2" charset="0"/>
              </a:rPr>
              <a:t>Consider</a:t>
            </a:r>
            <a:r>
              <a:rPr lang="da-DK" sz="2800" dirty="0">
                <a:latin typeface="Montserrat" panose="00000500000000000000" pitchFamily="2" charset="0"/>
              </a:rPr>
              <a:t> the </a:t>
            </a:r>
            <a:r>
              <a:rPr lang="da-DK" sz="2800" dirty="0" err="1">
                <a:latin typeface="Montserrat" panose="00000500000000000000" pitchFamily="2" charset="0"/>
              </a:rPr>
              <a:t>following</a:t>
            </a:r>
            <a:r>
              <a:rPr lang="da-DK" sz="2800" dirty="0">
                <a:latin typeface="Montserrat" panose="00000500000000000000" pitchFamily="2" charset="0"/>
              </a:rPr>
              <a:t> </a:t>
            </a:r>
            <a:r>
              <a:rPr lang="da-DK" sz="2800" dirty="0" err="1">
                <a:latin typeface="Montserrat" panose="00000500000000000000" pitchFamily="2" charset="0"/>
              </a:rPr>
              <a:t>schematic</a:t>
            </a:r>
            <a:r>
              <a:rPr lang="da-DK" sz="2800" dirty="0">
                <a:latin typeface="Montserrat" panose="00000500000000000000" pitchFamily="2" charset="0"/>
              </a:rPr>
              <a:t> of bullet holes o</a:t>
            </a:r>
            <a:r>
              <a:rPr lang="en-GB" sz="2800" dirty="0">
                <a:latin typeface="Montserrat" panose="00000500000000000000" pitchFamily="2" charset="0"/>
              </a:rPr>
              <a:t>n returning WW2 planes. </a:t>
            </a:r>
          </a:p>
          <a:p>
            <a:r>
              <a:rPr lang="en-GB" sz="2800" dirty="0">
                <a:latin typeface="Montserrat" panose="00000500000000000000" pitchFamily="2" charset="0"/>
              </a:rPr>
              <a:t>It shows with red circles where each plane was struck. </a:t>
            </a:r>
          </a:p>
          <a:p>
            <a:endParaRPr lang="en-GB" sz="2800" dirty="0">
              <a:latin typeface="Montserrat" panose="00000500000000000000" pitchFamily="2" charset="0"/>
            </a:endParaRPr>
          </a:p>
          <a:p>
            <a:r>
              <a:rPr lang="en-GB" sz="2800" dirty="0">
                <a:latin typeface="Montserrat" panose="00000500000000000000" pitchFamily="2" charset="0"/>
              </a:rPr>
              <a:t>Bases on this data, which part of the plane do you think should be reinforced to better protect the plane from being damaged?</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797616" y="10800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drawing of a plane with red dots&#10;&#10;Description automatically generated">
            <a:extLst>
              <a:ext uri="{FF2B5EF4-FFF2-40B4-BE49-F238E27FC236}">
                <a16:creationId xmlns:a16="http://schemas.microsoft.com/office/drawing/2014/main" id="{567AD12B-99FB-471D-DE74-7B16509CE2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89544" y="2205250"/>
            <a:ext cx="6537943" cy="4870240"/>
          </a:xfrm>
          <a:prstGeom prst="rect">
            <a:avLst/>
          </a:prstGeom>
        </p:spPr>
      </p:pic>
      <p:pic>
        <p:nvPicPr>
          <p:cNvPr id="6" name="Picture 5" descr="A blue and black logo&#10;&#10;Description automatically generated">
            <a:extLst>
              <a:ext uri="{FF2B5EF4-FFF2-40B4-BE49-F238E27FC236}">
                <a16:creationId xmlns:a16="http://schemas.microsoft.com/office/drawing/2014/main" id="{A71363B3-75B9-1225-8D4B-49A36FC5705F}"/>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33082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1798349" y="2700546"/>
            <a:ext cx="5288251"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7696200" y="2700545"/>
            <a:ext cx="8763000" cy="7167354"/>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2011564"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011069" y="3874313"/>
            <a:ext cx="4905941" cy="2269980"/>
          </a:xfrm>
          <a:prstGeom prst="rect">
            <a:avLst/>
          </a:prstGeom>
        </p:spPr>
        <p:txBody>
          <a:bodyPr wrap="square" lIns="0" tIns="0" rIns="0" bIns="0" rtlCol="0" anchor="t">
            <a:spAutoFit/>
          </a:bodyPr>
          <a:lstStyle/>
          <a:p>
            <a:pPr marL="345440" lvl="1">
              <a:lnSpc>
                <a:spcPts val="4480"/>
              </a:lnSpc>
            </a:pPr>
            <a:r>
              <a:rPr lang="en-US" sz="2800" dirty="0">
                <a:solidFill>
                  <a:srgbClr val="404040"/>
                </a:solidFill>
                <a:latin typeface="Montserrat"/>
              </a:rPr>
              <a:t>If p-value significant, the null hypothesis is rejected.</a:t>
            </a:r>
            <a:endParaRPr lang="pt-PT">
              <a:latin typeface="Montserrat"/>
            </a:endParaRPr>
          </a:p>
          <a:p>
            <a:pPr>
              <a:lnSpc>
                <a:spcPts val="4480"/>
              </a:lnSpc>
            </a:pPr>
            <a:endParaRPr lang="en-US" sz="28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231704" y="6284222"/>
            <a:ext cx="4474621" cy="2970916"/>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9848850" y="3020337"/>
            <a:ext cx="4914900"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Predictive models</a:t>
            </a:r>
          </a:p>
        </p:txBody>
      </p:sp>
      <p:sp>
        <p:nvSpPr>
          <p:cNvPr id="16" name="TextBox 7">
            <a:extLst>
              <a:ext uri="{FF2B5EF4-FFF2-40B4-BE49-F238E27FC236}">
                <a16:creationId xmlns:a16="http://schemas.microsoft.com/office/drawing/2014/main" id="{7AC84020-5AF8-9CFE-9F62-C2C579BF2A64}"/>
              </a:ext>
            </a:extLst>
          </p:cNvPr>
          <p:cNvSpPr txBox="1"/>
          <p:nvPr/>
        </p:nvSpPr>
        <p:spPr>
          <a:xfrm>
            <a:off x="8172450" y="3717742"/>
            <a:ext cx="7810500" cy="3406958"/>
          </a:xfrm>
          <a:prstGeom prst="rect">
            <a:avLst/>
          </a:prstGeom>
        </p:spPr>
        <p:txBody>
          <a:bodyPr wrap="square" lIns="0" tIns="0" rIns="0" bIns="0" rtlCol="0" anchor="t">
            <a:spAutoFit/>
          </a:bodyPr>
          <a:lstStyle/>
          <a:p>
            <a:pPr marL="802640" lvl="1" indent="-457200">
              <a:lnSpc>
                <a:spcPts val="4480"/>
              </a:lnSpc>
              <a:buFont typeface="Arial" panose="020B0604020202020204" pitchFamily="34" charset="0"/>
              <a:buChar char="•"/>
            </a:pPr>
            <a:r>
              <a:rPr lang="en-US" sz="2800" dirty="0">
                <a:solidFill>
                  <a:srgbClr val="404040"/>
                </a:solidFill>
                <a:latin typeface="Montserrat"/>
              </a:rPr>
              <a:t>Poor model performance means it's not possible with this model + data</a:t>
            </a:r>
            <a:endParaRPr lang="pt-PT">
              <a:latin typeface="Montserrat"/>
            </a:endParaRPr>
          </a:p>
          <a:p>
            <a:pPr marL="802640"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Interpretable parameters</a:t>
            </a:r>
          </a:p>
          <a:p>
            <a:pPr marL="802640" lvl="1" indent="-457200">
              <a:lnSpc>
                <a:spcPts val="4480"/>
              </a:lnSpc>
              <a:buFont typeface="Arial" panose="020B0604020202020204" pitchFamily="34" charset="0"/>
              <a:buChar char="•"/>
            </a:pPr>
            <a:r>
              <a:rPr lang="en-US" sz="28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8839200" y="7492769"/>
            <a:ext cx="0" cy="2216971"/>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8458200" y="9246781"/>
            <a:ext cx="3848100"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9515233" y="8128666"/>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A7887E4-3EBE-C25C-6E4F-B677625F4881}"/>
              </a:ext>
            </a:extLst>
          </p:cNvPr>
          <p:cNvSpPr/>
          <p:nvPr/>
        </p:nvSpPr>
        <p:spPr>
          <a:xfrm>
            <a:off x="9829800" y="84963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56D32D-D2E7-0010-70EE-661CF38838F8}"/>
              </a:ext>
            </a:extLst>
          </p:cNvPr>
          <p:cNvSpPr/>
          <p:nvPr/>
        </p:nvSpPr>
        <p:spPr>
          <a:xfrm>
            <a:off x="10174614" y="8325648"/>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C5D7F76-A02D-C914-65B5-E7EE7AB0E0AF}"/>
              </a:ext>
            </a:extLst>
          </p:cNvPr>
          <p:cNvSpPr/>
          <p:nvPr/>
        </p:nvSpPr>
        <p:spPr>
          <a:xfrm>
            <a:off x="10859722" y="8524395"/>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7B127EB-B427-609D-C81C-F4E50041A59F}"/>
              </a:ext>
            </a:extLst>
          </p:cNvPr>
          <p:cNvSpPr/>
          <p:nvPr/>
        </p:nvSpPr>
        <p:spPr>
          <a:xfrm>
            <a:off x="9220200" y="7940113"/>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323D1B9-0A0F-C142-AE74-C1F79D0A5C11}"/>
              </a:ext>
            </a:extLst>
          </p:cNvPr>
          <p:cNvSpPr/>
          <p:nvPr/>
        </p:nvSpPr>
        <p:spPr>
          <a:xfrm>
            <a:off x="10561846" y="85725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8703404" y="7962900"/>
            <a:ext cx="3027662" cy="95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0452000" y="8267700"/>
            <a:ext cx="216000" cy="2160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AC7A8348-4832-FBD1-61EC-1BD27442B941}"/>
              </a:ext>
            </a:extLst>
          </p:cNvPr>
          <p:cNvSpPr txBox="1"/>
          <p:nvPr/>
        </p:nvSpPr>
        <p:spPr>
          <a:xfrm>
            <a:off x="9135181" y="9330514"/>
            <a:ext cx="2510865" cy="369332"/>
          </a:xfrm>
          <a:prstGeom prst="rect">
            <a:avLst/>
          </a:prstGeom>
          <a:noFill/>
        </p:spPr>
        <p:txBody>
          <a:bodyPr wrap="square" rtlCol="0">
            <a:spAutoFit/>
          </a:bodyPr>
          <a:lstStyle/>
          <a:p>
            <a:r>
              <a:rPr lang="en-US" dirty="0"/>
              <a:t>Cigarettes smoked</a:t>
            </a:r>
            <a:endParaRPr lang="en-GB" dirty="0"/>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7750834" y="8182329"/>
            <a:ext cx="1578801" cy="369332"/>
          </a:xfrm>
          <a:prstGeom prst="rect">
            <a:avLst/>
          </a:prstGeom>
          <a:noFill/>
        </p:spPr>
        <p:txBody>
          <a:bodyPr wrap="square" rtlCol="0">
            <a:spAutoFit/>
          </a:bodyPr>
          <a:lstStyle/>
          <a:p>
            <a:r>
              <a:rPr lang="en-US" dirty="0"/>
              <a:t>Avg life exp.</a:t>
            </a:r>
            <a:endParaRPr lang="en-GB" dirty="0"/>
          </a:p>
        </p:txBody>
      </p:sp>
      <p:sp>
        <p:nvSpPr>
          <p:cNvPr id="37" name="TextBox 36">
            <a:extLst>
              <a:ext uri="{FF2B5EF4-FFF2-40B4-BE49-F238E27FC236}">
                <a16:creationId xmlns:a16="http://schemas.microsoft.com/office/drawing/2014/main" id="{9987627F-901C-D7C3-6EFB-FFBCB27E19E9}"/>
              </a:ext>
            </a:extLst>
          </p:cNvPr>
          <p:cNvSpPr txBox="1"/>
          <p:nvPr/>
        </p:nvSpPr>
        <p:spPr>
          <a:xfrm>
            <a:off x="12756358" y="7397499"/>
            <a:ext cx="3505200" cy="1938992"/>
          </a:xfrm>
          <a:prstGeom prst="rect">
            <a:avLst/>
          </a:prstGeom>
          <a:noFill/>
        </p:spPr>
        <p:txBody>
          <a:bodyPr wrap="square" rtlCol="0">
            <a:spAutoFit/>
          </a:bodyPr>
          <a:lstStyle/>
          <a:p>
            <a:r>
              <a:rPr lang="en-US" sz="1900" b="1" dirty="0">
                <a:latin typeface="Montserrat" panose="00000500000000000000" pitchFamily="2" charset="0"/>
              </a:rPr>
              <a:t>Generalized linear model:</a:t>
            </a:r>
          </a:p>
          <a:p>
            <a:endParaRPr lang="en-US" sz="2000" dirty="0">
              <a:latin typeface="Montserrat" panose="00000500000000000000" pitchFamily="2" charset="0"/>
            </a:endParaRPr>
          </a:p>
          <a:p>
            <a:r>
              <a:rPr lang="en-US" sz="2000" dirty="0">
                <a:latin typeface="Montserrat" panose="00000500000000000000" pitchFamily="2" charset="0"/>
              </a:rPr>
              <a:t>birth weight ~ </a:t>
            </a:r>
          </a:p>
          <a:p>
            <a:r>
              <a:rPr lang="en-US" sz="2000" dirty="0">
                <a:latin typeface="Montserrat" panose="00000500000000000000" pitchFamily="2" charset="0"/>
              </a:rPr>
              <a:t>mother’s weight + smoking + </a:t>
            </a:r>
          </a:p>
          <a:p>
            <a:r>
              <a:rPr lang="en-US" sz="2000" dirty="0">
                <a:latin typeface="Montserrat" panose="00000500000000000000" pitchFamily="2" charset="0"/>
              </a:rPr>
              <a:t>mother’s age </a:t>
            </a:r>
            <a:endParaRPr lang="en-GB" sz="2000" dirty="0">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2573000" y="7397499"/>
            <a:ext cx="0" cy="247040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3155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990600" y="2781300"/>
            <a:ext cx="8621323" cy="7010400"/>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1" name="TextBox 7">
            <a:extLst>
              <a:ext uri="{FF2B5EF4-FFF2-40B4-BE49-F238E27FC236}">
                <a16:creationId xmlns:a16="http://schemas.microsoft.com/office/drawing/2014/main" id="{1E97870B-79DB-DFC5-4E28-69F660ABFF48}"/>
              </a:ext>
            </a:extLst>
          </p:cNvPr>
          <p:cNvSpPr txBox="1"/>
          <p:nvPr/>
        </p:nvSpPr>
        <p:spPr>
          <a:xfrm>
            <a:off x="1517413" y="3313915"/>
            <a:ext cx="8857572"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153722" y="4262367"/>
            <a:ext cx="8229600" cy="225273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Insights about the structure of the data, esp. number of clusters</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Further </a:t>
            </a:r>
            <a:r>
              <a:rPr lang="en-US" sz="2800" dirty="0" err="1">
                <a:solidFill>
                  <a:srgbClr val="404040"/>
                </a:solidFill>
                <a:latin typeface="Montserrat" panose="00000500000000000000" pitchFamily="2" charset="0"/>
              </a:rPr>
              <a:t>analyse</a:t>
            </a:r>
            <a:r>
              <a:rPr lang="en-US" sz="2800" dirty="0">
                <a:solidFill>
                  <a:srgbClr val="404040"/>
                </a:solidFill>
                <a:latin typeface="Montserrat" panose="00000500000000000000" pitchFamily="2" charset="0"/>
              </a:rPr>
              <a:t> properties of </a:t>
            </a:r>
            <a:br>
              <a:rPr lang="en-US" sz="2800" dirty="0">
                <a:solidFill>
                  <a:srgbClr val="404040"/>
                </a:solidFill>
                <a:latin typeface="Montserrat" panose="00000500000000000000" pitchFamily="2" charset="0"/>
              </a:rPr>
            </a:br>
            <a:r>
              <a:rPr lang="en-US" sz="2800" dirty="0">
                <a:solidFill>
                  <a:srgbClr val="404040"/>
                </a:solidFill>
                <a:latin typeface="Montserrat" panose="00000500000000000000" pitchFamily="2" charset="0"/>
              </a:rPr>
              <a:t>discovered clusters (</a:t>
            </a:r>
            <a:r>
              <a:rPr lang="en-US" sz="2800" b="1" dirty="0">
                <a:solidFill>
                  <a:srgbClr val="404040"/>
                </a:solidFill>
                <a:latin typeface="Montserrat" panose="00000500000000000000" pitchFamily="2" charset="0"/>
              </a:rPr>
              <a:t>biological meaning</a:t>
            </a:r>
            <a:r>
              <a:rPr lang="en-US" sz="28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0210800" y="2781300"/>
            <a:ext cx="6783842" cy="7008378"/>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7">
            <a:extLst>
              <a:ext uri="{FF2B5EF4-FFF2-40B4-BE49-F238E27FC236}">
                <a16:creationId xmlns:a16="http://schemas.microsoft.com/office/drawing/2014/main" id="{C84EBEFE-7AE7-EB8D-10FE-3D84BB670F7D}"/>
              </a:ext>
            </a:extLst>
          </p:cNvPr>
          <p:cNvSpPr txBox="1"/>
          <p:nvPr/>
        </p:nvSpPr>
        <p:spPr>
          <a:xfrm>
            <a:off x="11418518" y="3313915"/>
            <a:ext cx="4368406" cy="534185"/>
          </a:xfrm>
          <a:prstGeom prst="rect">
            <a:avLst/>
          </a:prstGeom>
        </p:spPr>
        <p:txBody>
          <a:bodyPr wrap="square" lIns="0" tIns="0" rIns="0" bIns="0" rtlCol="0" anchor="t">
            <a:spAutoFit/>
          </a:bodyPr>
          <a:lstStyle/>
          <a:p>
            <a:pPr marL="345441" lvl="1">
              <a:lnSpc>
                <a:spcPts val="4480"/>
              </a:lnSpc>
            </a:pPr>
            <a:r>
              <a:rPr lang="en-US" sz="3200" b="1"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0240630" y="4136587"/>
            <a:ext cx="6383734" cy="2835713"/>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Highly non-linear models with many parameters are difficult to interpret</a:t>
            </a: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mostly use the performance instead of trying to gain insights</a:t>
            </a:r>
            <a:endParaRPr lang="en-US" sz="26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21" y="6861048"/>
            <a:ext cx="3025890" cy="2612945"/>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341585" y="7182242"/>
            <a:ext cx="4216983" cy="2269980"/>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Predict cluster membership of new data points</a:t>
            </a:r>
          </a:p>
          <a:p>
            <a:pPr>
              <a:lnSpc>
                <a:spcPts val="4480"/>
              </a:lnSpc>
            </a:pPr>
            <a:endParaRPr lang="en-US" sz="28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0822442" y="7182242"/>
            <a:ext cx="5196668" cy="2269980"/>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723900"/>
            <a:ext cx="18288000" cy="16836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5" name="TextBox 6">
            <a:extLst>
              <a:ext uri="{FF2B5EF4-FFF2-40B4-BE49-F238E27FC236}">
                <a16:creationId xmlns:a16="http://schemas.microsoft.com/office/drawing/2014/main" id="{DDD90C67-F53C-E12C-B300-6039DCC8BF95}"/>
              </a:ext>
            </a:extLst>
          </p:cNvPr>
          <p:cNvSpPr txBox="1"/>
          <p:nvPr/>
        </p:nvSpPr>
        <p:spPr>
          <a:xfrm>
            <a:off x="3886200" y="1080000"/>
            <a:ext cx="108204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4761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13" name="Rectangle 12">
            <a:extLst>
              <a:ext uri="{FF2B5EF4-FFF2-40B4-BE49-F238E27FC236}">
                <a16:creationId xmlns:a16="http://schemas.microsoft.com/office/drawing/2014/main" id="{BEF81B49-D75D-470E-ABF8-F3945FE57546}"/>
              </a:ext>
            </a:extLst>
          </p:cNvPr>
          <p:cNvSpPr/>
          <p:nvPr/>
        </p:nvSpPr>
        <p:spPr>
          <a:xfrm>
            <a:off x="0" y="4457700"/>
            <a:ext cx="18287999" cy="582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3733800" y="1080000"/>
            <a:ext cx="102870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CORRELATION ≠ CAUSATION</a:t>
            </a:r>
          </a:p>
        </p:txBody>
      </p:sp>
      <p:sp>
        <p:nvSpPr>
          <p:cNvPr id="7" name="TextBox 7"/>
          <p:cNvSpPr txBox="1"/>
          <p:nvPr/>
        </p:nvSpPr>
        <p:spPr>
          <a:xfrm>
            <a:off x="670138" y="3250411"/>
            <a:ext cx="17084462"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8153400" y="5067300"/>
            <a:ext cx="9000636" cy="4495800"/>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670138" y="5295900"/>
            <a:ext cx="6553200" cy="3400611"/>
          </a:xfrm>
          <a:prstGeom prst="rect">
            <a:avLst/>
          </a:prstGeom>
        </p:spPr>
        <p:txBody>
          <a:bodyPr wrap="square" lIns="0" tIns="0" rIns="0" bIns="0" rtlCol="0" anchor="t">
            <a:spAutoFit/>
          </a:bodyPr>
          <a:lstStyle/>
          <a:p>
            <a:pPr marL="345441" lvl="1">
              <a:lnSpc>
                <a:spcPts val="4480"/>
              </a:lnSpc>
            </a:pPr>
            <a:r>
              <a:rPr lang="en-US" sz="2600" dirty="0">
                <a:solidFill>
                  <a:srgbClr val="404040"/>
                </a:solidFill>
                <a:latin typeface="Montserrat" panose="00000500000000000000" pitchFamily="2" charset="0"/>
              </a:rPr>
              <a:t>However, modelling is </a:t>
            </a:r>
            <a:r>
              <a:rPr lang="en-US" sz="2600" b="1" dirty="0">
                <a:solidFill>
                  <a:srgbClr val="404040"/>
                </a:solidFill>
                <a:latin typeface="Montserrat" panose="00000500000000000000" pitchFamily="2" charset="0"/>
              </a:rPr>
              <a:t>not primarily concerned with causality</a:t>
            </a:r>
            <a:r>
              <a:rPr lang="en-US" sz="2600" dirty="0">
                <a:solidFill>
                  <a:srgbClr val="404040"/>
                </a:solidFill>
                <a:latin typeface="Montserrat" panose="00000500000000000000" pitchFamily="2" charset="0"/>
              </a:rPr>
              <a:t>. </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56537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1526084" y="3619500"/>
            <a:ext cx="15847516" cy="4550268"/>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6"/>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sp>
        <p:nvSpPr>
          <p:cNvPr id="7" name="TextBox 7"/>
          <p:cNvSpPr txBox="1"/>
          <p:nvPr/>
        </p:nvSpPr>
        <p:spPr>
          <a:xfrm>
            <a:off x="1526084" y="2824762"/>
            <a:ext cx="8837115" cy="5138138"/>
          </a:xfrm>
          <a:prstGeom prst="rect">
            <a:avLst/>
          </a:prstGeom>
        </p:spPr>
        <p:txBody>
          <a:bodyPr wrap="square" lIns="0" tIns="0" rIns="0" bIns="0" rtlCol="0" anchor="t">
            <a:spAutoFit/>
          </a:bodyPr>
          <a:lstStyle/>
          <a:p>
            <a:pPr marL="345440" lvl="1">
              <a:lnSpc>
                <a:spcPts val="4480"/>
              </a:lnSpc>
            </a:pPr>
            <a:r>
              <a:rPr lang="en-US" sz="2600" dirty="0">
                <a:solidFill>
                  <a:srgbClr val="404040"/>
                </a:solidFill>
                <a:latin typeface="Montserrat" panose="00000500000000000000" pitchFamily="2" charset="0"/>
              </a:rPr>
              <a:t>Where does this leave us?</a:t>
            </a:r>
            <a:endParaRPr lang="pt-PT" sz="2600" dirty="0"/>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only be surmised in the statistical framework of causal inference.</a:t>
            </a:r>
          </a:p>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b="1" dirty="0">
                <a:solidFill>
                  <a:srgbClr val="404040"/>
                </a:solidFill>
                <a:latin typeface="Montserrat"/>
              </a:rPr>
              <a:t>Mode of action </a:t>
            </a:r>
            <a:r>
              <a:rPr lang="en-US" sz="2600" dirty="0">
                <a:solidFill>
                  <a:srgbClr val="404040"/>
                </a:solidFill>
                <a:latin typeface="Montserrat"/>
              </a:rPr>
              <a:t>is vital. </a:t>
            </a:r>
          </a:p>
          <a:p>
            <a:pPr marL="802640" lvl="1" indent="-457200">
              <a:lnSpc>
                <a:spcPts val="4480"/>
              </a:lnSpc>
              <a:buFont typeface="Arial" panose="020B0604020202020204" pitchFamily="34" charset="0"/>
              <a:buChar char="•"/>
            </a:pPr>
            <a:r>
              <a:rPr lang="en-US" sz="2600" dirty="0">
                <a:solidFill>
                  <a:srgbClr val="404040"/>
                </a:solidFill>
                <a:latin typeface="Montserrat"/>
              </a:rPr>
              <a:t>If A causes B, how so? </a:t>
            </a:r>
          </a:p>
          <a:p>
            <a:pPr marL="802640" lvl="1" indent="-457200">
              <a:lnSpc>
                <a:spcPts val="4480"/>
              </a:lnSpc>
              <a:buFont typeface="Arial" panose="020B0604020202020204" pitchFamily="34" charset="0"/>
              <a:buChar char="•"/>
            </a:pPr>
            <a:r>
              <a:rPr lang="en-US" sz="2600" dirty="0">
                <a:solidFill>
                  <a:srgbClr val="404040"/>
                </a:solidFill>
                <a:latin typeface="Montserrat"/>
              </a:rPr>
              <a:t>Does that make sense in the framework of existing domain knowledge? </a:t>
            </a:r>
            <a:endParaRPr lang="en-US" sz="26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0953444" y="3641231"/>
            <a:ext cx="6420156" cy="4550269"/>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1526084" y="7811248"/>
            <a:ext cx="14780716" cy="1675652"/>
          </a:xfrm>
          <a:prstGeom prst="rect">
            <a:avLst/>
          </a:prstGeom>
        </p:spPr>
        <p:txBody>
          <a:bodyPr wrap="square" lIns="0" tIns="0" rIns="0" bIns="0" rtlCol="0" anchor="t">
            <a:spAutoFit/>
          </a:bodyPr>
          <a:lstStyle/>
          <a:p>
            <a:pPr marL="345440" lvl="1">
              <a:lnSpc>
                <a:spcPts val="4480"/>
              </a:lnSpc>
            </a:pPr>
            <a:endParaRPr lang="en-US" sz="2600" dirty="0">
              <a:solidFill>
                <a:srgbClr val="404040"/>
              </a:solidFill>
              <a:latin typeface="Montserrat" panose="00000500000000000000" pitchFamily="2" charset="0"/>
            </a:endParaRPr>
          </a:p>
          <a:p>
            <a:pPr marL="802640"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1041145" y="7450215"/>
            <a:ext cx="6027655" cy="338554"/>
          </a:xfrm>
          <a:prstGeom prst="rect">
            <a:avLst/>
          </a:prstGeom>
          <a:noFill/>
        </p:spPr>
        <p:txBody>
          <a:bodyPr wrap="square">
            <a:spAutoFit/>
          </a:bodyPr>
          <a:lstStyle/>
          <a:p>
            <a:r>
              <a:rPr lang="en-GB" sz="1600" dirty="0" err="1"/>
              <a:t>Hedström</a:t>
            </a:r>
            <a:r>
              <a:rPr lang="en-GB" sz="1600" dirty="0"/>
              <a:t>, P. and Petri Y. " </a:t>
            </a:r>
            <a:r>
              <a:rPr lang="en-GB" sz="1600" i="1" dirty="0"/>
              <a:t>Annual review of sociology</a:t>
            </a:r>
            <a:r>
              <a:rPr lang="en-GB" sz="1600" dirty="0"/>
              <a:t> 36 (2010): 49-67.</a:t>
            </a:r>
            <a:endParaRPr lang="en-DK" sz="1600" dirty="0"/>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2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19050" y="1"/>
            <a:ext cx="836504" cy="1028699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2286000" y="2893025"/>
            <a:ext cx="5105400" cy="606047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8448371" y="3009900"/>
            <a:ext cx="8417789" cy="6869381"/>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Is causality always central in (Health) Data Science Analysis?</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The answer is that it depends on what we are trying to achieve:</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b="1" dirty="0">
                <a:solidFill>
                  <a:srgbClr val="404040"/>
                </a:solidFill>
                <a:latin typeface="Montserrat" panose="00000500000000000000" pitchFamily="2" charset="0"/>
              </a:rPr>
              <a:t>A question of causality:</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YES:</a:t>
            </a:r>
            <a:r>
              <a:rPr lang="en-US" sz="2800" dirty="0">
                <a:solidFill>
                  <a:srgbClr val="404040"/>
                </a:solidFill>
                <a:latin typeface="Montserrat" panose="00000500000000000000" pitchFamily="2" charset="0"/>
              </a:rPr>
              <a:t> Underlying biological mechanism -&gt; true treatment of disease</a:t>
            </a:r>
          </a:p>
          <a:p>
            <a:pPr marL="802641" lvl="1" indent="-457200">
              <a:lnSpc>
                <a:spcPts val="4480"/>
              </a:lnSpc>
              <a:buFont typeface="Arial" panose="020B0604020202020204" pitchFamily="34" charset="0"/>
              <a:buChar char="•"/>
            </a:pPr>
            <a:r>
              <a:rPr lang="en-US" sz="2800" b="1" dirty="0">
                <a:solidFill>
                  <a:srgbClr val="404040"/>
                </a:solidFill>
                <a:latin typeface="Montserrat" panose="00000500000000000000" pitchFamily="2" charset="0"/>
              </a:rPr>
              <a:t>NO: </a:t>
            </a:r>
            <a:r>
              <a:rPr lang="en-US" sz="2800" dirty="0">
                <a:solidFill>
                  <a:srgbClr val="404040"/>
                </a:solidFill>
                <a:latin typeface="Montserrat" panose="00000500000000000000" pitchFamily="2" charset="0"/>
              </a:rPr>
              <a:t>Diagnosis of disease (causality is nice but not necessary)</a:t>
            </a:r>
          </a:p>
          <a:p>
            <a:pPr marL="345441" lvl="1">
              <a:lnSpc>
                <a:spcPts val="4480"/>
              </a:lnSpc>
            </a:pPr>
            <a:endParaRPr lang="en-US" sz="28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4192042" y="1077245"/>
            <a:ext cx="105156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1632491" y="2400300"/>
            <a:ext cx="15241289"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133600" y="9206925"/>
            <a:ext cx="5807331" cy="584775"/>
          </a:xfrm>
          <a:prstGeom prst="rect">
            <a:avLst/>
          </a:prstGeom>
          <a:noFill/>
        </p:spPr>
        <p:txBody>
          <a:bodyPr wrap="square">
            <a:spAutoFit/>
          </a:bodyPr>
          <a:lstStyle/>
          <a:p>
            <a:r>
              <a:rPr lang="en-GB" sz="1600" dirty="0"/>
              <a:t>Nogales, Cristian, et al. </a:t>
            </a:r>
            <a:r>
              <a:rPr lang="en-GB" sz="1600" i="1" dirty="0"/>
              <a:t>Trends in Pharmacological Sciences</a:t>
            </a:r>
            <a:r>
              <a:rPr lang="en-GB" sz="1600" dirty="0"/>
              <a:t> 43.2 (2022): 136-150.</a:t>
            </a:r>
          </a:p>
        </p:txBody>
      </p:sp>
    </p:spTree>
    <p:extLst>
      <p:ext uri="{BB962C8B-B14F-4D97-AF65-F5344CB8AC3E}">
        <p14:creationId xmlns:p14="http://schemas.microsoft.com/office/powerpoint/2010/main" val="364861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723495"/>
            <a:ext cx="14325600" cy="3970318"/>
          </a:xfrm>
          <a:prstGeom prst="rect">
            <a:avLst/>
          </a:prstGeom>
          <a:noFill/>
        </p:spPr>
        <p:txBody>
          <a:bodyPr wrap="square" rtlCol="0">
            <a:spAutoFit/>
          </a:bodyPr>
          <a:lstStyle/>
          <a:p>
            <a:r>
              <a:rPr lang="en-US" sz="2800" dirty="0">
                <a:latin typeface="Montserrat" pitchFamily="2" charset="77"/>
              </a:rPr>
              <a:t>In a large study, the health of 13</a:t>
            </a:r>
            <a:r>
              <a:rPr lang="en-US" sz="2800" baseline="30000" dirty="0">
                <a:latin typeface="Montserrat" pitchFamily="2" charset="77"/>
              </a:rPr>
              <a:t>th</a:t>
            </a:r>
            <a:r>
              <a:rPr lang="en-US" sz="2800" dirty="0">
                <a:latin typeface="Montserrat" pitchFamily="2" charset="77"/>
              </a:rPr>
              <a:t> century sailors was assessed using old maritime doctor’s records. </a:t>
            </a:r>
          </a:p>
          <a:p>
            <a:r>
              <a:rPr lang="en-US" sz="2800" dirty="0">
                <a:latin typeface="Montserrat" pitchFamily="2" charset="77"/>
              </a:rPr>
              <a:t>The study highlighted that a subpopulation of sailors complained about joint pain. The same people later develop oral problems, including bleeding gums and loose teeth. </a:t>
            </a:r>
          </a:p>
          <a:p>
            <a:endParaRPr lang="en-US" sz="2800" b="1" dirty="0">
              <a:latin typeface="Montserrat" pitchFamily="2" charset="77"/>
            </a:endParaRPr>
          </a:p>
          <a:p>
            <a:r>
              <a:rPr lang="en-US" sz="2800" b="1" dirty="0">
                <a:latin typeface="Montserrat" pitchFamily="2" charset="77"/>
              </a:rPr>
              <a:t>Based on the above what conclusion do you draw? </a:t>
            </a:r>
          </a:p>
          <a:p>
            <a:r>
              <a:rPr lang="en-US" sz="2800" b="1" dirty="0">
                <a:latin typeface="Montserrat" pitchFamily="2" charset="77"/>
              </a:rPr>
              <a:t>i.e. would treating the join pains of theses sailors have prevented their later issues with oral health? </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54586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45323" y="2873157"/>
            <a:ext cx="14325600" cy="3108543"/>
          </a:xfrm>
          <a:prstGeom prst="rect">
            <a:avLst/>
          </a:prstGeom>
          <a:noFill/>
        </p:spPr>
        <p:txBody>
          <a:bodyPr wrap="square" rtlCol="0">
            <a:spAutoFit/>
          </a:bodyPr>
          <a:lstStyle/>
          <a:p>
            <a:r>
              <a:rPr lang="en-US" sz="2800" dirty="0">
                <a:latin typeface="Montserrat" pitchFamily="2" charset="77"/>
              </a:rPr>
              <a:t>In a recent population study on alcohol consumption and cancer development, analysis revealed that people who often drink wine, have an increased risk of developing lung cancer compared to people who do not.</a:t>
            </a:r>
          </a:p>
          <a:p>
            <a:endParaRPr lang="en-US" sz="2800" b="1" dirty="0">
              <a:latin typeface="Montserrat" pitchFamily="2" charset="77"/>
            </a:endParaRPr>
          </a:p>
          <a:p>
            <a:r>
              <a:rPr lang="en-US" sz="2800" b="1" dirty="0">
                <a:latin typeface="Montserrat" pitchFamily="2" charset="77"/>
              </a:rPr>
              <a:t>Does drinking wine cause lung cancer? Can you think of any confounding factors which could explain this correlation, i.e. life style choices, socioeconomic group, etc.?</a:t>
            </a: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421841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13487400" y="652384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559968" y="1080000"/>
            <a:ext cx="11168063"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FINAL PART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D9D9D9"/>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D9D9D9"/>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chemeClr val="bg1">
              <a:lumMod val="85000"/>
            </a:schemeClr>
          </a:solidFill>
          <a:ln w="12700">
            <a:miter lim="400000"/>
          </a:ln>
        </p:spPr>
        <p:txBody>
          <a:bodyPr lIns="45719" rIns="45719"/>
          <a:lstStyle/>
          <a:p>
            <a:endParaRPr/>
          </a:p>
        </p:txBody>
      </p:sp>
      <p:sp>
        <p:nvSpPr>
          <p:cNvPr id="53" name="Rectangle 33">
            <a:extLst>
              <a:ext uri="{FF2B5EF4-FFF2-40B4-BE49-F238E27FC236}">
                <a16:creationId xmlns:a16="http://schemas.microsoft.com/office/drawing/2014/main" id="{CFFC9EF7-C4B0-C389-403F-2438A83981A2}"/>
              </a:ext>
            </a:extLst>
          </p:cNvPr>
          <p:cNvSpPr txBox="1"/>
          <p:nvPr/>
        </p:nvSpPr>
        <p:spPr>
          <a:xfrm>
            <a:off x="9971072" y="5384461"/>
            <a:ext cx="2609689" cy="3693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lumMod val="85000"/>
            </a:schemeClr>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lumMod val="85000"/>
            </a:schemeClr>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D9D9D9"/>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tx1"/>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lumMod val="85000"/>
            </a:schemeClr>
          </a:solidFill>
          <a:ln w="12700">
            <a:miter lim="400000"/>
          </a:ln>
        </p:spPr>
        <p:txBody>
          <a:bodyPr lIns="121919" tIns="121919" rIns="121919" bIns="121919"/>
          <a:lstStyle/>
          <a:p>
            <a:endParaRPr/>
          </a:p>
        </p:txBody>
      </p:sp>
      <p:sp>
        <p:nvSpPr>
          <p:cNvPr id="3" name="Rectangle 33">
            <a:extLst>
              <a:ext uri="{FF2B5EF4-FFF2-40B4-BE49-F238E27FC236}">
                <a16:creationId xmlns:a16="http://schemas.microsoft.com/office/drawing/2014/main" id="{899C2D26-410C-B2B4-0E82-282D16757A9C}"/>
              </a:ext>
            </a:extLst>
          </p:cNvPr>
          <p:cNvSpPr txBox="1"/>
          <p:nvPr/>
        </p:nvSpPr>
        <p:spPr>
          <a:xfrm>
            <a:off x="13874988" y="5384461"/>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pic>
        <p:nvPicPr>
          <p:cNvPr id="5" name="Picture 4" descr="A blue and black logo&#10;&#10;Description automatically generated">
            <a:extLst>
              <a:ext uri="{FF2B5EF4-FFF2-40B4-BE49-F238E27FC236}">
                <a16:creationId xmlns:a16="http://schemas.microsoft.com/office/drawing/2014/main" id="{307023D8-E6CB-2203-83CE-EE10576642E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4981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37FC3143-A41C-2B53-B168-08654FCA17AC}"/>
              </a:ext>
            </a:extLst>
          </p:cNvPr>
          <p:cNvSpPr/>
          <p:nvPr/>
        </p:nvSpPr>
        <p:spPr>
          <a:xfrm>
            <a:off x="13656427" y="4451294"/>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45719" rIns="45719"/>
          <a:lstStyle/>
          <a:p>
            <a:endParaRPr/>
          </a:p>
        </p:txBody>
      </p:sp>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3742706" y="1044558"/>
            <a:ext cx="10802587" cy="92134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OVERVIEW OF OUR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84461"/>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121919" tIns="121919" rIns="121919" bIns="121919"/>
          <a:lstStyle/>
          <a:p>
            <a:endParaRPr/>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4" name="Rectangle 33">
            <a:extLst>
              <a:ext uri="{FF2B5EF4-FFF2-40B4-BE49-F238E27FC236}">
                <a16:creationId xmlns:a16="http://schemas.microsoft.com/office/drawing/2014/main" id="{40C08CA7-8525-32DA-B7FF-92DFF6D5D331}"/>
              </a:ext>
            </a:extLst>
          </p:cNvPr>
          <p:cNvSpPr txBox="1"/>
          <p:nvPr/>
        </p:nvSpPr>
        <p:spPr>
          <a:xfrm>
            <a:off x="13951188" y="5372100"/>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 name="Rectangle 33">
            <a:extLst>
              <a:ext uri="{FF2B5EF4-FFF2-40B4-BE49-F238E27FC236}">
                <a16:creationId xmlns:a16="http://schemas.microsoft.com/office/drawing/2014/main" id="{2AA0B4B4-E5A0-19F8-345E-9185C88FC30B}"/>
              </a:ext>
            </a:extLst>
          </p:cNvPr>
          <p:cNvSpPr txBox="1"/>
          <p:nvPr/>
        </p:nvSpPr>
        <p:spPr>
          <a:xfrm>
            <a:off x="10037150" y="5384461"/>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pic>
        <p:nvPicPr>
          <p:cNvPr id="25" name="Picture 24" descr="A blue and black logo&#10;&#10;Description automatically generated">
            <a:extLst>
              <a:ext uri="{FF2B5EF4-FFF2-40B4-BE49-F238E27FC236}">
                <a16:creationId xmlns:a16="http://schemas.microsoft.com/office/drawing/2014/main" id="{7D5496C6-6552-E96D-83E6-C686EE880E8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55760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1676400" y="1080215"/>
            <a:ext cx="149352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HEALTH DATA SCIENCE – YOUR NEXT STEP</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1">
            <a:extLst>
              <a:ext uri="{FF2B5EF4-FFF2-40B4-BE49-F238E27FC236}">
                <a16:creationId xmlns:a16="http://schemas.microsoft.com/office/drawing/2014/main" id="{8897497A-2D16-5747-050B-F1BFFEC9DFCA}"/>
              </a:ext>
            </a:extLst>
          </p:cNvPr>
          <p:cNvSpPr txBox="1"/>
          <p:nvPr/>
        </p:nvSpPr>
        <p:spPr>
          <a:xfrm>
            <a:off x="951527" y="3507839"/>
            <a:ext cx="5688070" cy="5601533"/>
          </a:xfrm>
          <a:prstGeom prst="rect">
            <a:avLst/>
          </a:prstGeom>
          <a:noFill/>
        </p:spPr>
        <p:txBody>
          <a:bodyPr wrap="square" lIns="91440" tIns="45720" rIns="91440" bIns="45720" rtlCol="0" anchor="t">
            <a:spAutoFit/>
          </a:bodyPr>
          <a:lstStyle/>
          <a:p>
            <a:r>
              <a:rPr lang="en-US" sz="2400" b="1" dirty="0">
                <a:latin typeface="Montserrat" pitchFamily="2" charset="77"/>
                <a:cs typeface="Futura Condensed Medium" panose="020B0602020204020303" pitchFamily="34" charset="-79"/>
              </a:rPr>
              <a:t>COURSES</a:t>
            </a:r>
          </a:p>
          <a:p>
            <a:endParaRPr lang="en-US" sz="2400" b="1" dirty="0">
              <a:latin typeface="Montserrat" pitchFamily="2" charset="77"/>
              <a:cs typeface="Futura Condensed Medium" panose="020B0602020204020303" pitchFamily="34" charset="-79"/>
            </a:endParaRPr>
          </a:p>
          <a:p>
            <a:r>
              <a:rPr lang="en-US" sz="2400" dirty="0" err="1">
                <a:latin typeface="Montserrat" pitchFamily="2" charset="77"/>
                <a:cs typeface="Futura Condensed Medium" panose="020B0602020204020303" pitchFamily="34" charset="-79"/>
              </a:rPr>
              <a:t>HeaDS</a:t>
            </a:r>
            <a:r>
              <a:rPr lang="en-US" sz="2400" dirty="0">
                <a:latin typeface="Montserrat" pitchFamily="2" charset="77"/>
                <a:cs typeface="Futura Condensed Medium" panose="020B0602020204020303" pitchFamily="34" charset="-79"/>
              </a:rPr>
              <a:t>:</a:t>
            </a:r>
            <a:endParaRPr lang="en-US" sz="2200" dirty="0">
              <a:latin typeface="Montserrat" pitchFamily="2" charset="77"/>
              <a:cs typeface="Futura Condensed Medium" panose="020B0602020204020303" pitchFamily="34" charset="-79"/>
            </a:endParaRPr>
          </a:p>
          <a:p>
            <a:pPr marL="800100" lvl="1" indent="-342900">
              <a:buFont typeface="Arial" panose="020B0604020202020204" pitchFamily="34" charset="0"/>
              <a:buChar char="•"/>
            </a:pPr>
            <a:r>
              <a:rPr lang="en-US" sz="2200" i="1" dirty="0">
                <a:latin typeface="Montserrat" pitchFamily="2" charset="77"/>
                <a:cs typeface="Futura Condensed Medium" panose="020B0602020204020303" pitchFamily="34" charset="-79"/>
              </a:rPr>
              <a:t>Programming (Python, R)</a:t>
            </a:r>
          </a:p>
          <a:p>
            <a:pPr marL="800100" lvl="1" indent="-342900">
              <a:buFont typeface="Arial" panose="020B0604020202020204" pitchFamily="34" charset="0"/>
              <a:buChar char="•"/>
            </a:pPr>
            <a:r>
              <a:rPr lang="en-US" sz="2200" i="1" dirty="0">
                <a:latin typeface="Montserrat" pitchFamily="2" charset="77"/>
                <a:cs typeface="Futura Condensed Medium" panose="020B0602020204020303" pitchFamily="34" charset="-79"/>
              </a:rPr>
              <a:t>High performance computing</a:t>
            </a:r>
          </a:p>
          <a:p>
            <a:pPr marL="800100" lvl="1" indent="-342900">
              <a:buFont typeface="Arial" panose="020B0604020202020204" pitchFamily="34" charset="0"/>
              <a:buChar char="•"/>
            </a:pPr>
            <a:r>
              <a:rPr lang="en-US" sz="2200" i="1" dirty="0">
                <a:latin typeface="Montserrat" pitchFamily="2" charset="77"/>
                <a:cs typeface="Futura Condensed Medium" panose="020B0602020204020303" pitchFamily="34" charset="-79"/>
              </a:rPr>
              <a:t>Applied health DS analysis</a:t>
            </a:r>
          </a:p>
          <a:p>
            <a:pPr lvl="1"/>
            <a:endParaRPr lang="en-US" sz="2200" i="1" dirty="0">
              <a:latin typeface="Montserrat" pitchFamily="2" charset="77"/>
              <a:cs typeface="Futura Condensed Medium" panose="020B0602020204020303" pitchFamily="34" charset="-79"/>
            </a:endParaRPr>
          </a:p>
          <a:p>
            <a:pPr lvl="1"/>
            <a:endParaRPr lang="en-US" sz="2200" i="1" dirty="0">
              <a:latin typeface="Montserrat" pitchFamily="2" charset="77"/>
              <a:cs typeface="Futura Condensed Medium" panose="020B0602020204020303" pitchFamily="34" charset="-79"/>
            </a:endParaRPr>
          </a:p>
          <a:p>
            <a:pPr lvl="1"/>
            <a:endParaRPr lang="en-US" sz="2200" i="1" dirty="0">
              <a:latin typeface="Montserrat" pitchFamily="2" charset="77"/>
              <a:cs typeface="Futura Condensed Medium" panose="020B0602020204020303" pitchFamily="34" charset="-79"/>
            </a:endParaRPr>
          </a:p>
          <a:p>
            <a:pPr lvl="1"/>
            <a:endParaRPr lang="en-US" sz="2200" i="1" dirty="0">
              <a:latin typeface="Montserrat" pitchFamily="2" charset="77"/>
              <a:cs typeface="Futura Condensed Medium" panose="020B0602020204020303" pitchFamily="34" charset="-79"/>
            </a:endParaRPr>
          </a:p>
          <a:p>
            <a:endParaRPr lang="en-US" sz="2200" dirty="0">
              <a:latin typeface="Montserrat" pitchFamily="2" charset="77"/>
              <a:cs typeface="Futura Condensed Medium" panose="020B0602020204020303" pitchFamily="34" charset="-79"/>
            </a:endParaRPr>
          </a:p>
          <a:p>
            <a:endParaRPr lang="en-US" sz="2200" dirty="0">
              <a:latin typeface="Montserrat" pitchFamily="2" charset="77"/>
              <a:cs typeface="Futura Condensed Medium" panose="020B0602020204020303" pitchFamily="34" charset="-79"/>
            </a:endParaRPr>
          </a:p>
          <a:p>
            <a:r>
              <a:rPr lang="en-US" sz="2200" dirty="0">
                <a:latin typeface="Montserrat" pitchFamily="2" charset="77"/>
                <a:cs typeface="Futura Condensed Medium" panose="020B0602020204020303" pitchFamily="34" charset="-79"/>
              </a:rPr>
              <a:t>Biostatistics</a:t>
            </a:r>
          </a:p>
          <a:p>
            <a:r>
              <a:rPr lang="en-US" sz="2200" dirty="0">
                <a:latin typeface="Montserrat" pitchFamily="2" charset="77"/>
                <a:cs typeface="Futura Condensed Medium" panose="020B0602020204020303" pitchFamily="34" charset="-79"/>
              </a:rPr>
              <a:t>NNF Centers (</a:t>
            </a:r>
            <a:r>
              <a:rPr lang="en-US" sz="2200" dirty="0" err="1">
                <a:latin typeface="Montserrat" pitchFamily="2" charset="77"/>
                <a:cs typeface="Futura Condensed Medium" panose="020B0602020204020303" pitchFamily="34" charset="-79"/>
              </a:rPr>
              <a:t>ReNew</a:t>
            </a:r>
            <a:r>
              <a:rPr lang="en-US" sz="2200" dirty="0">
                <a:latin typeface="Montserrat" pitchFamily="2" charset="77"/>
                <a:cs typeface="Futura Condensed Medium" panose="020B0602020204020303" pitchFamily="34" charset="-79"/>
              </a:rPr>
              <a:t>, CPR)</a:t>
            </a:r>
          </a:p>
          <a:p>
            <a:r>
              <a:rPr lang="en-US" sz="2200" dirty="0">
                <a:latin typeface="Montserrat" pitchFamily="2" charset="77"/>
                <a:cs typeface="Futura Condensed Medium" panose="020B0602020204020303" pitchFamily="34" charset="-79"/>
              </a:rPr>
              <a:t>SUND faculty</a:t>
            </a:r>
            <a:endParaRPr lang="en-DK" sz="2400" dirty="0"/>
          </a:p>
          <a:p>
            <a:pPr lvl="1"/>
            <a:endParaRPr lang="en-US" sz="2200" i="1" dirty="0">
              <a:latin typeface="Montserrat" pitchFamily="2" charset="77"/>
              <a:cs typeface="Futura Condensed Medium" panose="020B0602020204020303" pitchFamily="34" charset="-79"/>
            </a:endParaRPr>
          </a:p>
        </p:txBody>
      </p:sp>
      <p:sp>
        <p:nvSpPr>
          <p:cNvPr id="7" name="TextBox 6">
            <a:extLst>
              <a:ext uri="{FF2B5EF4-FFF2-40B4-BE49-F238E27FC236}">
                <a16:creationId xmlns:a16="http://schemas.microsoft.com/office/drawing/2014/main" id="{E07224AB-8D05-5800-5357-ED50C7F8116B}"/>
              </a:ext>
            </a:extLst>
          </p:cNvPr>
          <p:cNvSpPr txBox="1"/>
          <p:nvPr/>
        </p:nvSpPr>
        <p:spPr>
          <a:xfrm>
            <a:off x="10825163" y="3158124"/>
            <a:ext cx="5688070" cy="2554545"/>
          </a:xfrm>
          <a:prstGeom prst="rect">
            <a:avLst/>
          </a:prstGeom>
          <a:noFill/>
        </p:spPr>
        <p:txBody>
          <a:bodyPr wrap="square" lIns="91440" tIns="45720" rIns="91440" bIns="45720" rtlCol="0" anchor="t">
            <a:spAutoFit/>
          </a:bodyPr>
          <a:lstStyle/>
          <a:p>
            <a:r>
              <a:rPr lang="en-US" sz="2400" b="1" dirty="0">
                <a:latin typeface="Montserrat" pitchFamily="2" charset="77"/>
                <a:cs typeface="Futura Condensed Medium" panose="020B0602020204020303" pitchFamily="34" charset="-79"/>
              </a:rPr>
              <a:t>DS COLLABORATIONS</a:t>
            </a:r>
          </a:p>
          <a:p>
            <a:endParaRPr lang="en-US" sz="2400" b="1" dirty="0">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dirty="0">
                <a:latin typeface="Montserrat" pitchFamily="2" charset="77"/>
                <a:cs typeface="Futura Condensed Medium" panose="020B0602020204020303" pitchFamily="34" charset="-79"/>
              </a:rPr>
              <a:t>Conferences &amp; seminars on DS</a:t>
            </a:r>
          </a:p>
          <a:p>
            <a:pPr marL="342900" indent="-342900">
              <a:buFont typeface="Arial" panose="020B0604020202020204" pitchFamily="34" charset="0"/>
              <a:buChar char="•"/>
            </a:pPr>
            <a:r>
              <a:rPr lang="en-US" sz="2200" dirty="0">
                <a:latin typeface="Montserrat" pitchFamily="2" charset="77"/>
                <a:cs typeface="Futura Condensed Medium" panose="020B0602020204020303" pitchFamily="34" charset="-79"/>
              </a:rPr>
              <a:t>Matchmaking events </a:t>
            </a:r>
          </a:p>
          <a:p>
            <a:pPr marL="342900" indent="-342900">
              <a:buFont typeface="Arial" panose="020B0604020202020204" pitchFamily="34" charset="0"/>
              <a:buChar char="•"/>
            </a:pPr>
            <a:r>
              <a:rPr lang="en-US" sz="2200" dirty="0">
                <a:latin typeface="Montserrat" pitchFamily="2" charset="77"/>
                <a:cs typeface="Futura Condensed Medium" panose="020B0602020204020303" pitchFamily="34" charset="-79"/>
              </a:rPr>
              <a:t>Contact relevant department, group, support/core facility</a:t>
            </a:r>
          </a:p>
          <a:p>
            <a:endParaRPr lang="en-US" sz="2400" dirty="0">
              <a:latin typeface="Montserrat" pitchFamily="2" charset="77"/>
              <a:cs typeface="Futura Condensed Medium" panose="020B0602020204020303" pitchFamily="34" charset="-79"/>
            </a:endParaRPr>
          </a:p>
        </p:txBody>
      </p:sp>
      <p:sp>
        <p:nvSpPr>
          <p:cNvPr id="8" name="TextBox 7">
            <a:extLst>
              <a:ext uri="{FF2B5EF4-FFF2-40B4-BE49-F238E27FC236}">
                <a16:creationId xmlns:a16="http://schemas.microsoft.com/office/drawing/2014/main" id="{8DEBFB5E-2EC6-19CB-E4C9-CD95FF395F02}"/>
              </a:ext>
            </a:extLst>
          </p:cNvPr>
          <p:cNvSpPr txBox="1"/>
          <p:nvPr/>
        </p:nvSpPr>
        <p:spPr>
          <a:xfrm>
            <a:off x="12215455" y="6116097"/>
            <a:ext cx="5462945" cy="2862322"/>
          </a:xfrm>
          <a:prstGeom prst="rect">
            <a:avLst/>
          </a:prstGeom>
          <a:noFill/>
        </p:spPr>
        <p:txBody>
          <a:bodyPr wrap="square" lIns="91440" tIns="45720" rIns="91440" bIns="45720" rtlCol="0" anchor="t">
            <a:spAutoFit/>
          </a:bodyPr>
          <a:lstStyle/>
          <a:p>
            <a:r>
              <a:rPr lang="en-US" sz="2400" b="1" dirty="0">
                <a:latin typeface="Montserrat" pitchFamily="2" charset="77"/>
                <a:cs typeface="Futura Condensed Medium" panose="020B0602020204020303" pitchFamily="34" charset="-79"/>
              </a:rPr>
              <a:t>ONLINE RESOURCES:</a:t>
            </a:r>
          </a:p>
          <a:p>
            <a:endParaRPr lang="en-US" sz="2400" b="1" dirty="0">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dirty="0">
                <a:latin typeface="Montserrat" pitchFamily="2" charset="77"/>
                <a:cs typeface="Futura Condensed Medium" panose="020B0602020204020303" pitchFamily="34" charset="-79"/>
              </a:rPr>
              <a:t>Coursera, </a:t>
            </a:r>
            <a:r>
              <a:rPr lang="en-US" sz="2200" dirty="0" err="1">
                <a:latin typeface="Montserrat" pitchFamily="2" charset="77"/>
                <a:cs typeface="Futura Condensed Medium" panose="020B0602020204020303" pitchFamily="34" charset="-79"/>
              </a:rPr>
              <a:t>Codecademy</a:t>
            </a:r>
            <a:r>
              <a:rPr lang="en-US" sz="2200" dirty="0">
                <a:latin typeface="Montserrat" pitchFamily="2" charset="77"/>
                <a:cs typeface="Futura Condensed Medium" panose="020B0602020204020303" pitchFamily="34" charset="-79"/>
              </a:rPr>
              <a:t> &amp; </a:t>
            </a:r>
            <a:r>
              <a:rPr lang="en-US" sz="2200" dirty="0" err="1">
                <a:latin typeface="Montserrat" pitchFamily="2" charset="77"/>
                <a:cs typeface="Futura Condensed Medium" panose="020B0602020204020303" pitchFamily="34" charset="-79"/>
              </a:rPr>
              <a:t>DataCamp</a:t>
            </a:r>
            <a:endParaRPr lang="en-US" sz="2200" dirty="0">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dirty="0" err="1">
                <a:latin typeface="Montserrat" pitchFamily="2" charset="77"/>
                <a:cs typeface="Futura Condensed Medium" panose="020B0602020204020303" pitchFamily="34" charset="-79"/>
              </a:rPr>
              <a:t>Towardsdatascience.com</a:t>
            </a:r>
            <a:endParaRPr lang="en-US" sz="2200" dirty="0">
              <a:latin typeface="Montserrat" pitchFamily="2" charset="77"/>
              <a:cs typeface="Futura Condensed Medium" panose="020B0602020204020303" pitchFamily="34" charset="-79"/>
            </a:endParaRPr>
          </a:p>
          <a:p>
            <a:pPr marL="342900" indent="-342900">
              <a:buFont typeface="Arial" panose="020B0604020202020204" pitchFamily="34" charset="0"/>
              <a:buChar char="•"/>
            </a:pPr>
            <a:r>
              <a:rPr lang="en-US" sz="2200" i="1" dirty="0">
                <a:latin typeface="Montserrat" pitchFamily="2" charset="77"/>
                <a:cs typeface="Futura Condensed Medium" panose="020B0602020204020303" pitchFamily="34" charset="-79"/>
              </a:rPr>
              <a:t>Books: ”R for Data Science”, “</a:t>
            </a:r>
            <a:r>
              <a:rPr lang="en-GB" sz="2200" i="1" dirty="0">
                <a:latin typeface="Montserrat" pitchFamily="2" charset="77"/>
              </a:rPr>
              <a:t>Python Data Science Handbook</a:t>
            </a:r>
            <a:r>
              <a:rPr lang="en-US" sz="2200" i="1" dirty="0">
                <a:latin typeface="Montserrat" pitchFamily="2" charset="77"/>
                <a:cs typeface="Futura Condensed Medium" panose="020B0602020204020303" pitchFamily="34" charset="-79"/>
              </a:rPr>
              <a:t>”, “</a:t>
            </a:r>
            <a:r>
              <a:rPr lang="en-GB" sz="2200" i="1" dirty="0">
                <a:latin typeface="Montserrat" pitchFamily="2" charset="77"/>
              </a:rPr>
              <a:t>Statistics for Health Data Science”</a:t>
            </a:r>
          </a:p>
        </p:txBody>
      </p:sp>
      <p:grpSp>
        <p:nvGrpSpPr>
          <p:cNvPr id="20" name="Group 19">
            <a:extLst>
              <a:ext uri="{FF2B5EF4-FFF2-40B4-BE49-F238E27FC236}">
                <a16:creationId xmlns:a16="http://schemas.microsoft.com/office/drawing/2014/main" id="{479AF6CC-9E0E-53C1-A9A6-0AA97E2BFC70}"/>
              </a:ext>
            </a:extLst>
          </p:cNvPr>
          <p:cNvGrpSpPr>
            <a:grpSpLocks noChangeAspect="1"/>
          </p:cNvGrpSpPr>
          <p:nvPr/>
        </p:nvGrpSpPr>
        <p:grpSpPr>
          <a:xfrm>
            <a:off x="5065211" y="3018519"/>
            <a:ext cx="7050589" cy="6503656"/>
            <a:chOff x="5176166" y="3332872"/>
            <a:chExt cx="6251287" cy="5766358"/>
          </a:xfrm>
        </p:grpSpPr>
        <p:grpSp>
          <p:nvGrpSpPr>
            <p:cNvPr id="10" name="Group 9">
              <a:extLst>
                <a:ext uri="{FF2B5EF4-FFF2-40B4-BE49-F238E27FC236}">
                  <a16:creationId xmlns:a16="http://schemas.microsoft.com/office/drawing/2014/main" id="{6F80C5D4-3CDB-1ADA-463F-62550B21D501}"/>
                </a:ext>
              </a:extLst>
            </p:cNvPr>
            <p:cNvGrpSpPr>
              <a:grpSpLocks noChangeAspect="1"/>
            </p:cNvGrpSpPr>
            <p:nvPr/>
          </p:nvGrpSpPr>
          <p:grpSpPr>
            <a:xfrm>
              <a:off x="5176166" y="3332872"/>
              <a:ext cx="6251287" cy="5766358"/>
              <a:chOff x="1537705" y="3020632"/>
              <a:chExt cx="5008119" cy="4619626"/>
            </a:xfrm>
          </p:grpSpPr>
          <p:sp>
            <p:nvSpPr>
              <p:cNvPr id="3" name="Freeform 19">
                <a:extLst>
                  <a:ext uri="{FF2B5EF4-FFF2-40B4-BE49-F238E27FC236}">
                    <a16:creationId xmlns:a16="http://schemas.microsoft.com/office/drawing/2014/main" id="{DBB12D5A-BD1F-FC0D-B082-EA09256E2503}"/>
                  </a:ext>
                </a:extLst>
              </p:cNvPr>
              <p:cNvSpPr/>
              <p:nvPr/>
            </p:nvSpPr>
            <p:spPr>
              <a:xfrm>
                <a:off x="1537705" y="4314445"/>
                <a:ext cx="2440690" cy="3325813"/>
              </a:xfrm>
              <a:custGeom>
                <a:avLst/>
                <a:gdLst/>
                <a:ahLst/>
                <a:cxnLst>
                  <a:cxn ang="0">
                    <a:pos x="wd2" y="hd2"/>
                  </a:cxn>
                  <a:cxn ang="5400000">
                    <a:pos x="wd2" y="hd2"/>
                  </a:cxn>
                  <a:cxn ang="10800000">
                    <a:pos x="wd2" y="hd2"/>
                  </a:cxn>
                  <a:cxn ang="16200000">
                    <a:pos x="wd2" y="hd2"/>
                  </a:cxn>
                </a:cxnLst>
                <a:rect l="0" t="0" r="r" b="b"/>
                <a:pathLst>
                  <a:path w="21045" h="21600" extrusionOk="0">
                    <a:moveTo>
                      <a:pt x="1811" y="11591"/>
                    </a:moveTo>
                    <a:cubicBezTo>
                      <a:pt x="-212" y="14266"/>
                      <a:pt x="-555" y="16797"/>
                      <a:pt x="857" y="18666"/>
                    </a:cubicBezTo>
                    <a:cubicBezTo>
                      <a:pt x="2307" y="20565"/>
                      <a:pt x="5360" y="21600"/>
                      <a:pt x="9482" y="21600"/>
                    </a:cubicBezTo>
                    <a:cubicBezTo>
                      <a:pt x="16580" y="21600"/>
                      <a:pt x="16580" y="21600"/>
                      <a:pt x="16580" y="21600"/>
                    </a:cubicBezTo>
                    <a:cubicBezTo>
                      <a:pt x="15206" y="21082"/>
                      <a:pt x="13756" y="20277"/>
                      <a:pt x="12840" y="18925"/>
                    </a:cubicBezTo>
                    <a:cubicBezTo>
                      <a:pt x="11008" y="16222"/>
                      <a:pt x="12878" y="13806"/>
                      <a:pt x="12993" y="13691"/>
                    </a:cubicBezTo>
                    <a:cubicBezTo>
                      <a:pt x="13565" y="12943"/>
                      <a:pt x="13565" y="12943"/>
                      <a:pt x="13565" y="12943"/>
                    </a:cubicBezTo>
                    <a:cubicBezTo>
                      <a:pt x="21045" y="3193"/>
                      <a:pt x="21045" y="3193"/>
                      <a:pt x="21045" y="3193"/>
                    </a:cubicBezTo>
                    <a:cubicBezTo>
                      <a:pt x="20625" y="2646"/>
                      <a:pt x="20625" y="2646"/>
                      <a:pt x="20625" y="2646"/>
                    </a:cubicBezTo>
                    <a:cubicBezTo>
                      <a:pt x="20434" y="2445"/>
                      <a:pt x="18030" y="0"/>
                      <a:pt x="14634" y="0"/>
                    </a:cubicBezTo>
                    <a:cubicBezTo>
                      <a:pt x="11275" y="0"/>
                      <a:pt x="9558" y="1582"/>
                      <a:pt x="8947" y="2272"/>
                    </a:cubicBezTo>
                    <a:lnTo>
                      <a:pt x="1811" y="11591"/>
                    </a:lnTo>
                    <a:close/>
                  </a:path>
                </a:pathLst>
              </a:custGeom>
              <a:solidFill>
                <a:srgbClr val="9ED2B9"/>
              </a:solidFill>
              <a:ln w="12700">
                <a:miter lim="400000"/>
              </a:ln>
            </p:spPr>
            <p:txBody>
              <a:bodyPr lIns="45719" rIns="45719"/>
              <a:lstStyle/>
              <a:p>
                <a:endParaRPr dirty="0"/>
              </a:p>
            </p:txBody>
          </p:sp>
          <p:sp>
            <p:nvSpPr>
              <p:cNvPr id="4" name="Freeform 20">
                <a:extLst>
                  <a:ext uri="{FF2B5EF4-FFF2-40B4-BE49-F238E27FC236}">
                    <a16:creationId xmlns:a16="http://schemas.microsoft.com/office/drawing/2014/main" id="{DDEA3B15-9A73-0D5E-A3FF-890B6B1EC26B}"/>
                  </a:ext>
                </a:extLst>
              </p:cNvPr>
              <p:cNvSpPr/>
              <p:nvPr/>
            </p:nvSpPr>
            <p:spPr>
              <a:xfrm>
                <a:off x="3048000" y="5408232"/>
                <a:ext cx="3497824" cy="2232026"/>
              </a:xfrm>
              <a:custGeom>
                <a:avLst/>
                <a:gdLst/>
                <a:ahLst/>
                <a:cxnLst>
                  <a:cxn ang="0">
                    <a:pos x="wd2" y="hd2"/>
                  </a:cxn>
                  <a:cxn ang="5400000">
                    <a:pos x="wd2" y="hd2"/>
                  </a:cxn>
                  <a:cxn ang="10800000">
                    <a:pos x="wd2" y="hd2"/>
                  </a:cxn>
                  <a:cxn ang="16200000">
                    <a:pos x="wd2" y="hd2"/>
                  </a:cxn>
                </a:cxnLst>
                <a:rect l="0" t="0" r="r" b="b"/>
                <a:pathLst>
                  <a:path w="20603" h="21600" extrusionOk="0">
                    <a:moveTo>
                      <a:pt x="19343" y="6686"/>
                    </a:moveTo>
                    <a:cubicBezTo>
                      <a:pt x="16998" y="0"/>
                      <a:pt x="16998" y="0"/>
                      <a:pt x="16998" y="0"/>
                    </a:cubicBezTo>
                    <a:cubicBezTo>
                      <a:pt x="17102" y="1714"/>
                      <a:pt x="16998" y="3729"/>
                      <a:pt x="16346" y="5614"/>
                    </a:cubicBezTo>
                    <a:cubicBezTo>
                      <a:pt x="15017" y="9429"/>
                      <a:pt x="12203" y="9514"/>
                      <a:pt x="11865" y="9514"/>
                    </a:cubicBezTo>
                    <a:cubicBezTo>
                      <a:pt x="11865" y="9514"/>
                      <a:pt x="11865" y="9514"/>
                      <a:pt x="11865" y="9514"/>
                    </a:cubicBezTo>
                    <a:cubicBezTo>
                      <a:pt x="11057" y="9514"/>
                      <a:pt x="11057" y="9514"/>
                      <a:pt x="11057" y="9514"/>
                    </a:cubicBezTo>
                    <a:cubicBezTo>
                      <a:pt x="869" y="9514"/>
                      <a:pt x="869" y="9514"/>
                      <a:pt x="869" y="9514"/>
                    </a:cubicBezTo>
                    <a:cubicBezTo>
                      <a:pt x="556" y="10371"/>
                      <a:pt x="556" y="10371"/>
                      <a:pt x="556" y="10371"/>
                    </a:cubicBezTo>
                    <a:cubicBezTo>
                      <a:pt x="504" y="10543"/>
                      <a:pt x="-616" y="13629"/>
                      <a:pt x="478" y="17100"/>
                    </a:cubicBezTo>
                    <a:cubicBezTo>
                      <a:pt x="1755" y="21214"/>
                      <a:pt x="4830" y="21557"/>
                      <a:pt x="5012" y="21600"/>
                    </a:cubicBezTo>
                    <a:cubicBezTo>
                      <a:pt x="14131" y="21600"/>
                      <a:pt x="14131" y="21600"/>
                      <a:pt x="14131" y="21600"/>
                    </a:cubicBezTo>
                    <a:cubicBezTo>
                      <a:pt x="16945" y="21600"/>
                      <a:pt x="19030" y="20057"/>
                      <a:pt x="20020" y="17229"/>
                    </a:cubicBezTo>
                    <a:cubicBezTo>
                      <a:pt x="20984" y="14443"/>
                      <a:pt x="20750" y="10671"/>
                      <a:pt x="19343" y="6686"/>
                    </a:cubicBezTo>
                    <a:close/>
                  </a:path>
                </a:pathLst>
              </a:custGeom>
              <a:solidFill>
                <a:srgbClr val="8BA2CC"/>
              </a:solidFill>
              <a:ln w="12700">
                <a:miter lim="400000"/>
              </a:ln>
            </p:spPr>
            <p:txBody>
              <a:bodyPr lIns="45719" rIns="45719"/>
              <a:lstStyle/>
              <a:p>
                <a:endParaRPr dirty="0"/>
              </a:p>
            </p:txBody>
          </p:sp>
          <p:sp>
            <p:nvSpPr>
              <p:cNvPr id="5" name="Freeform 21">
                <a:extLst>
                  <a:ext uri="{FF2B5EF4-FFF2-40B4-BE49-F238E27FC236}">
                    <a16:creationId xmlns:a16="http://schemas.microsoft.com/office/drawing/2014/main" id="{8532C8EF-A043-07E6-5358-32ADC9CE63E3}"/>
                  </a:ext>
                </a:extLst>
              </p:cNvPr>
              <p:cNvSpPr/>
              <p:nvPr/>
            </p:nvSpPr>
            <p:spPr>
              <a:xfrm>
                <a:off x="2775069" y="3020632"/>
                <a:ext cx="3051949" cy="3259139"/>
              </a:xfrm>
              <a:custGeom>
                <a:avLst/>
                <a:gdLst/>
                <a:ahLst/>
                <a:cxnLst>
                  <a:cxn ang="0">
                    <a:pos x="wd2" y="hd2"/>
                  </a:cxn>
                  <a:cxn ang="5400000">
                    <a:pos x="wd2" y="hd2"/>
                  </a:cxn>
                  <a:cxn ang="10800000">
                    <a:pos x="wd2" y="hd2"/>
                  </a:cxn>
                  <a:cxn ang="16200000">
                    <a:pos x="wd2" y="hd2"/>
                  </a:cxn>
                </a:cxnLst>
                <a:rect l="0" t="0" r="r" b="b"/>
                <a:pathLst>
                  <a:path w="20815" h="21600" extrusionOk="0">
                    <a:moveTo>
                      <a:pt x="14692" y="4255"/>
                    </a:moveTo>
                    <a:cubicBezTo>
                      <a:pt x="13063" y="1526"/>
                      <a:pt x="10921" y="0"/>
                      <a:pt x="8628" y="0"/>
                    </a:cubicBezTo>
                    <a:cubicBezTo>
                      <a:pt x="6365" y="0"/>
                      <a:pt x="4223" y="1526"/>
                      <a:pt x="2594" y="4255"/>
                    </a:cubicBezTo>
                    <a:cubicBezTo>
                      <a:pt x="0" y="8628"/>
                      <a:pt x="0" y="8628"/>
                      <a:pt x="0" y="8628"/>
                    </a:cubicBezTo>
                    <a:cubicBezTo>
                      <a:pt x="815" y="8159"/>
                      <a:pt x="1840" y="7807"/>
                      <a:pt x="3137" y="7807"/>
                    </a:cubicBezTo>
                    <a:cubicBezTo>
                      <a:pt x="6335" y="7807"/>
                      <a:pt x="8417" y="10712"/>
                      <a:pt x="8507" y="10859"/>
                    </a:cubicBezTo>
                    <a:cubicBezTo>
                      <a:pt x="8537" y="10888"/>
                      <a:pt x="8537" y="10888"/>
                      <a:pt x="8537" y="10888"/>
                    </a:cubicBezTo>
                    <a:cubicBezTo>
                      <a:pt x="8839" y="11446"/>
                      <a:pt x="8839" y="11446"/>
                      <a:pt x="8839" y="11446"/>
                    </a:cubicBezTo>
                    <a:cubicBezTo>
                      <a:pt x="8990" y="11651"/>
                      <a:pt x="8990" y="11651"/>
                      <a:pt x="8990" y="11651"/>
                    </a:cubicBezTo>
                    <a:cubicBezTo>
                      <a:pt x="14873" y="21600"/>
                      <a:pt x="14873" y="21600"/>
                      <a:pt x="14873" y="21600"/>
                    </a:cubicBezTo>
                    <a:cubicBezTo>
                      <a:pt x="15597" y="21600"/>
                      <a:pt x="15597" y="21600"/>
                      <a:pt x="15597" y="21600"/>
                    </a:cubicBezTo>
                    <a:cubicBezTo>
                      <a:pt x="15597" y="21600"/>
                      <a:pt x="15597" y="21600"/>
                      <a:pt x="15597" y="21600"/>
                    </a:cubicBezTo>
                    <a:cubicBezTo>
                      <a:pt x="15747" y="21600"/>
                      <a:pt x="18764" y="21571"/>
                      <a:pt x="20122" y="19282"/>
                    </a:cubicBezTo>
                    <a:cubicBezTo>
                      <a:pt x="21600" y="16816"/>
                      <a:pt x="20273" y="13705"/>
                      <a:pt x="20152" y="13471"/>
                    </a:cubicBezTo>
                    <a:lnTo>
                      <a:pt x="14692" y="4255"/>
                    </a:lnTo>
                    <a:close/>
                  </a:path>
                </a:pathLst>
              </a:custGeom>
              <a:solidFill>
                <a:srgbClr val="9AB5B2"/>
              </a:solidFill>
              <a:ln w="12700">
                <a:miter lim="400000"/>
              </a:ln>
            </p:spPr>
            <p:txBody>
              <a:bodyPr lIns="45719" rIns="45719"/>
              <a:lstStyle/>
              <a:p>
                <a:endParaRPr dirty="0"/>
              </a:p>
            </p:txBody>
          </p:sp>
        </p:grpSp>
        <p:sp>
          <p:nvSpPr>
            <p:cNvPr id="11" name="TextBox 7">
              <a:extLst>
                <a:ext uri="{FF2B5EF4-FFF2-40B4-BE49-F238E27FC236}">
                  <a16:creationId xmlns:a16="http://schemas.microsoft.com/office/drawing/2014/main" id="{05D22B2A-D9A3-DC6E-8D94-F8ECF7B33B0C}"/>
                </a:ext>
              </a:extLst>
            </p:cNvPr>
            <p:cNvSpPr txBox="1"/>
            <p:nvPr/>
          </p:nvSpPr>
          <p:spPr>
            <a:xfrm>
              <a:off x="7218861" y="8130356"/>
              <a:ext cx="3809536" cy="314653"/>
            </a:xfrm>
            <a:prstGeom prst="rect">
              <a:avLst/>
            </a:prstGeom>
          </p:spPr>
          <p:txBody>
            <a:bodyPr wrap="square" lIns="0" tIns="0" rIns="0" bIns="0" rtlCol="0" anchor="t">
              <a:spAutoFit/>
            </a:bodyPr>
            <a:lstStyle/>
            <a:p>
              <a:pPr marL="345441" lvl="1"/>
              <a:r>
                <a:rPr lang="en-US" sz="2400" b="1" dirty="0">
                  <a:solidFill>
                    <a:schemeClr val="bg1"/>
                  </a:solidFill>
                  <a:latin typeface="Montserrat" panose="00000500000000000000" pitchFamily="2" charset="0"/>
                </a:rPr>
                <a:t>ONLINE RESOURCES</a:t>
              </a:r>
            </a:p>
          </p:txBody>
        </p:sp>
        <p:sp>
          <p:nvSpPr>
            <p:cNvPr id="13" name="TextBox 7">
              <a:extLst>
                <a:ext uri="{FF2B5EF4-FFF2-40B4-BE49-F238E27FC236}">
                  <a16:creationId xmlns:a16="http://schemas.microsoft.com/office/drawing/2014/main" id="{195F4484-CCE1-5A22-648A-8EFD546AD790}"/>
                </a:ext>
              </a:extLst>
            </p:cNvPr>
            <p:cNvSpPr txBox="1"/>
            <p:nvPr/>
          </p:nvSpPr>
          <p:spPr>
            <a:xfrm>
              <a:off x="8318342" y="4784220"/>
              <a:ext cx="1931030" cy="1200329"/>
            </a:xfrm>
            <a:prstGeom prst="rect">
              <a:avLst/>
            </a:prstGeom>
          </p:spPr>
          <p:txBody>
            <a:bodyPr wrap="square" lIns="0" tIns="0" rIns="0" bIns="0" rtlCol="0" anchor="t">
              <a:spAutoFit/>
            </a:bodyPr>
            <a:lstStyle/>
            <a:p>
              <a:pPr marL="345441" lvl="1"/>
              <a:r>
                <a:rPr lang="en-US" sz="2600" b="1" dirty="0">
                  <a:solidFill>
                    <a:schemeClr val="bg1"/>
                  </a:solidFill>
                  <a:latin typeface="Montserrat" panose="00000500000000000000" pitchFamily="2" charset="0"/>
                </a:rPr>
                <a:t>DATA </a:t>
              </a:r>
              <a:br>
                <a:rPr lang="en-US" sz="2600" b="1" dirty="0">
                  <a:solidFill>
                    <a:schemeClr val="bg1"/>
                  </a:solidFill>
                  <a:latin typeface="Montserrat" panose="00000500000000000000" pitchFamily="2" charset="0"/>
                </a:rPr>
              </a:br>
              <a:r>
                <a:rPr lang="en-US" sz="2600" b="1" dirty="0">
                  <a:solidFill>
                    <a:schemeClr val="bg1"/>
                  </a:solidFill>
                  <a:latin typeface="Montserrat" panose="00000500000000000000" pitchFamily="2" charset="0"/>
                </a:rPr>
                <a:t>SCIENCE </a:t>
              </a:r>
            </a:p>
            <a:p>
              <a:pPr marL="345441" lvl="1"/>
              <a:r>
                <a:rPr lang="en-US" sz="2600" b="1" dirty="0">
                  <a:solidFill>
                    <a:schemeClr val="bg1"/>
                  </a:solidFill>
                  <a:latin typeface="Montserrat" panose="00000500000000000000" pitchFamily="2" charset="0"/>
                </a:rPr>
                <a:t>COLAB.</a:t>
              </a:r>
            </a:p>
          </p:txBody>
        </p:sp>
        <p:sp>
          <p:nvSpPr>
            <p:cNvPr id="16" name="Shape">
              <a:extLst>
                <a:ext uri="{FF2B5EF4-FFF2-40B4-BE49-F238E27FC236}">
                  <a16:creationId xmlns:a16="http://schemas.microsoft.com/office/drawing/2014/main" id="{0EDC75C1-71BF-E067-AFAA-7838E84CB0CD}"/>
                </a:ext>
              </a:extLst>
            </p:cNvPr>
            <p:cNvSpPr/>
            <p:nvPr/>
          </p:nvSpPr>
          <p:spPr>
            <a:xfrm>
              <a:off x="9229426" y="6047664"/>
              <a:ext cx="1019946" cy="491124"/>
            </a:xfrm>
            <a:custGeom>
              <a:avLst/>
              <a:gdLst/>
              <a:ahLst/>
              <a:cxnLst>
                <a:cxn ang="0">
                  <a:pos x="wd2" y="hd2"/>
                </a:cxn>
                <a:cxn ang="5400000">
                  <a:pos x="wd2" y="hd2"/>
                </a:cxn>
                <a:cxn ang="10800000">
                  <a:pos x="wd2" y="hd2"/>
                </a:cxn>
                <a:cxn ang="16200000">
                  <a:pos x="wd2" y="hd2"/>
                </a:cxn>
              </a:cxnLst>
              <a:rect l="0" t="0" r="r" b="b"/>
              <a:pathLst>
                <a:path w="21600" h="21600" extrusionOk="0">
                  <a:moveTo>
                    <a:pt x="4469" y="12505"/>
                  </a:moveTo>
                  <a:cubicBezTo>
                    <a:pt x="6145" y="12505"/>
                    <a:pt x="7448" y="9474"/>
                    <a:pt x="7448" y="6063"/>
                  </a:cubicBezTo>
                  <a:cubicBezTo>
                    <a:pt x="7448" y="2653"/>
                    <a:pt x="6145" y="0"/>
                    <a:pt x="4469" y="0"/>
                  </a:cubicBezTo>
                  <a:cubicBezTo>
                    <a:pt x="2793" y="0"/>
                    <a:pt x="1303" y="2653"/>
                    <a:pt x="1303" y="6063"/>
                  </a:cubicBezTo>
                  <a:cubicBezTo>
                    <a:pt x="1303" y="9474"/>
                    <a:pt x="2793" y="12505"/>
                    <a:pt x="4469" y="12505"/>
                  </a:cubicBezTo>
                  <a:close/>
                  <a:moveTo>
                    <a:pt x="6331" y="11368"/>
                  </a:moveTo>
                  <a:cubicBezTo>
                    <a:pt x="6331" y="11368"/>
                    <a:pt x="6145" y="11368"/>
                    <a:pt x="5959" y="11747"/>
                  </a:cubicBezTo>
                  <a:cubicBezTo>
                    <a:pt x="4469" y="15158"/>
                    <a:pt x="4469" y="15158"/>
                    <a:pt x="4469" y="15158"/>
                  </a:cubicBezTo>
                  <a:cubicBezTo>
                    <a:pt x="2793" y="11747"/>
                    <a:pt x="2793" y="11747"/>
                    <a:pt x="2793" y="11747"/>
                  </a:cubicBezTo>
                  <a:cubicBezTo>
                    <a:pt x="2793" y="11368"/>
                    <a:pt x="2607" y="11368"/>
                    <a:pt x="2421" y="11368"/>
                  </a:cubicBezTo>
                  <a:cubicBezTo>
                    <a:pt x="1676" y="12505"/>
                    <a:pt x="1117" y="13642"/>
                    <a:pt x="745" y="15158"/>
                  </a:cubicBezTo>
                  <a:cubicBezTo>
                    <a:pt x="186" y="17053"/>
                    <a:pt x="0" y="18947"/>
                    <a:pt x="0" y="20842"/>
                  </a:cubicBezTo>
                  <a:cubicBezTo>
                    <a:pt x="0" y="21221"/>
                    <a:pt x="0" y="21600"/>
                    <a:pt x="186" y="21600"/>
                  </a:cubicBezTo>
                  <a:cubicBezTo>
                    <a:pt x="8566" y="21600"/>
                    <a:pt x="8566" y="21600"/>
                    <a:pt x="8566" y="21600"/>
                  </a:cubicBezTo>
                  <a:cubicBezTo>
                    <a:pt x="8752" y="21600"/>
                    <a:pt x="8938" y="21221"/>
                    <a:pt x="8938" y="20842"/>
                  </a:cubicBezTo>
                  <a:cubicBezTo>
                    <a:pt x="8938" y="18947"/>
                    <a:pt x="8566" y="17053"/>
                    <a:pt x="8193" y="15158"/>
                  </a:cubicBezTo>
                  <a:cubicBezTo>
                    <a:pt x="7821" y="13642"/>
                    <a:pt x="7076" y="12505"/>
                    <a:pt x="6331" y="11368"/>
                  </a:cubicBezTo>
                  <a:close/>
                  <a:moveTo>
                    <a:pt x="17131" y="12505"/>
                  </a:moveTo>
                  <a:cubicBezTo>
                    <a:pt x="18807" y="12505"/>
                    <a:pt x="20110" y="9474"/>
                    <a:pt x="20110" y="6063"/>
                  </a:cubicBezTo>
                  <a:cubicBezTo>
                    <a:pt x="20110" y="2653"/>
                    <a:pt x="18807" y="0"/>
                    <a:pt x="17131" y="0"/>
                  </a:cubicBezTo>
                  <a:cubicBezTo>
                    <a:pt x="15269" y="0"/>
                    <a:pt x="13966" y="2653"/>
                    <a:pt x="13966" y="6063"/>
                  </a:cubicBezTo>
                  <a:cubicBezTo>
                    <a:pt x="13966" y="9474"/>
                    <a:pt x="15269" y="12505"/>
                    <a:pt x="17131" y="12505"/>
                  </a:cubicBezTo>
                  <a:close/>
                  <a:moveTo>
                    <a:pt x="20855" y="15158"/>
                  </a:moveTo>
                  <a:cubicBezTo>
                    <a:pt x="20297" y="13642"/>
                    <a:pt x="19738" y="12505"/>
                    <a:pt x="18993" y="11368"/>
                  </a:cubicBezTo>
                  <a:cubicBezTo>
                    <a:pt x="18807" y="11368"/>
                    <a:pt x="18807" y="11368"/>
                    <a:pt x="18621" y="11747"/>
                  </a:cubicBezTo>
                  <a:cubicBezTo>
                    <a:pt x="17131" y="15158"/>
                    <a:pt x="17131" y="15158"/>
                    <a:pt x="17131" y="15158"/>
                  </a:cubicBezTo>
                  <a:cubicBezTo>
                    <a:pt x="15455" y="11747"/>
                    <a:pt x="15455" y="11747"/>
                    <a:pt x="15455" y="11747"/>
                  </a:cubicBezTo>
                  <a:cubicBezTo>
                    <a:pt x="15269" y="11368"/>
                    <a:pt x="15269" y="11368"/>
                    <a:pt x="15083" y="11368"/>
                  </a:cubicBezTo>
                  <a:cubicBezTo>
                    <a:pt x="14338" y="12505"/>
                    <a:pt x="13779" y="13642"/>
                    <a:pt x="13221" y="15158"/>
                  </a:cubicBezTo>
                  <a:cubicBezTo>
                    <a:pt x="12848" y="17053"/>
                    <a:pt x="12662" y="18947"/>
                    <a:pt x="12662" y="20842"/>
                  </a:cubicBezTo>
                  <a:cubicBezTo>
                    <a:pt x="12662" y="21221"/>
                    <a:pt x="12662" y="21600"/>
                    <a:pt x="12848" y="21600"/>
                  </a:cubicBezTo>
                  <a:cubicBezTo>
                    <a:pt x="21228" y="21600"/>
                    <a:pt x="21228" y="21600"/>
                    <a:pt x="21228" y="21600"/>
                  </a:cubicBezTo>
                  <a:cubicBezTo>
                    <a:pt x="21414" y="21600"/>
                    <a:pt x="21600" y="21221"/>
                    <a:pt x="21600" y="20842"/>
                  </a:cubicBezTo>
                  <a:cubicBezTo>
                    <a:pt x="21600" y="18947"/>
                    <a:pt x="21228" y="17053"/>
                    <a:pt x="20855" y="15158"/>
                  </a:cubicBezTo>
                  <a:close/>
                  <a:moveTo>
                    <a:pt x="8566" y="8337"/>
                  </a:moveTo>
                  <a:cubicBezTo>
                    <a:pt x="12103" y="8337"/>
                    <a:pt x="12103" y="8337"/>
                    <a:pt x="12103" y="8337"/>
                  </a:cubicBezTo>
                  <a:cubicBezTo>
                    <a:pt x="11359" y="9853"/>
                    <a:pt x="11359" y="9853"/>
                    <a:pt x="11359" y="9853"/>
                  </a:cubicBezTo>
                  <a:cubicBezTo>
                    <a:pt x="11172" y="9853"/>
                    <a:pt x="11172" y="10611"/>
                    <a:pt x="11359" y="10611"/>
                  </a:cubicBezTo>
                  <a:cubicBezTo>
                    <a:pt x="11359" y="10989"/>
                    <a:pt x="11545" y="10989"/>
                    <a:pt x="11545" y="10989"/>
                  </a:cubicBezTo>
                  <a:cubicBezTo>
                    <a:pt x="11731" y="10989"/>
                    <a:pt x="11731" y="10989"/>
                    <a:pt x="11917" y="10611"/>
                  </a:cubicBezTo>
                  <a:cubicBezTo>
                    <a:pt x="13221" y="8337"/>
                    <a:pt x="13221" y="8337"/>
                    <a:pt x="13221" y="8337"/>
                  </a:cubicBezTo>
                  <a:cubicBezTo>
                    <a:pt x="13221" y="7958"/>
                    <a:pt x="13221" y="7579"/>
                    <a:pt x="13221" y="7200"/>
                  </a:cubicBezTo>
                  <a:cubicBezTo>
                    <a:pt x="11917" y="4547"/>
                    <a:pt x="11917" y="4547"/>
                    <a:pt x="11917" y="4547"/>
                  </a:cubicBezTo>
                  <a:cubicBezTo>
                    <a:pt x="11731" y="4168"/>
                    <a:pt x="11545" y="4168"/>
                    <a:pt x="11359" y="4547"/>
                  </a:cubicBezTo>
                  <a:cubicBezTo>
                    <a:pt x="11172" y="4926"/>
                    <a:pt x="11172" y="5305"/>
                    <a:pt x="11359" y="5684"/>
                  </a:cubicBezTo>
                  <a:cubicBezTo>
                    <a:pt x="12103" y="6821"/>
                    <a:pt x="12103" y="6821"/>
                    <a:pt x="12103" y="6821"/>
                  </a:cubicBezTo>
                  <a:cubicBezTo>
                    <a:pt x="8566" y="6821"/>
                    <a:pt x="8566" y="6821"/>
                    <a:pt x="8566" y="6821"/>
                  </a:cubicBezTo>
                  <a:cubicBezTo>
                    <a:pt x="8379" y="6821"/>
                    <a:pt x="8193" y="7200"/>
                    <a:pt x="8193" y="7579"/>
                  </a:cubicBezTo>
                  <a:cubicBezTo>
                    <a:pt x="8193" y="7958"/>
                    <a:pt x="8379" y="8337"/>
                    <a:pt x="8566" y="8337"/>
                  </a:cubicBezTo>
                  <a:close/>
                  <a:moveTo>
                    <a:pt x="9497" y="14400"/>
                  </a:moveTo>
                  <a:cubicBezTo>
                    <a:pt x="12848" y="14400"/>
                    <a:pt x="12848" y="14400"/>
                    <a:pt x="12848" y="14400"/>
                  </a:cubicBezTo>
                  <a:cubicBezTo>
                    <a:pt x="13034" y="14400"/>
                    <a:pt x="13221" y="14021"/>
                    <a:pt x="13221" y="13642"/>
                  </a:cubicBezTo>
                  <a:cubicBezTo>
                    <a:pt x="13221" y="13263"/>
                    <a:pt x="13034" y="12884"/>
                    <a:pt x="12848" y="12884"/>
                  </a:cubicBezTo>
                  <a:cubicBezTo>
                    <a:pt x="9497" y="12884"/>
                    <a:pt x="9497" y="12884"/>
                    <a:pt x="9497" y="12884"/>
                  </a:cubicBezTo>
                  <a:cubicBezTo>
                    <a:pt x="10055" y="11747"/>
                    <a:pt x="10055" y="11747"/>
                    <a:pt x="10055" y="11747"/>
                  </a:cubicBezTo>
                  <a:cubicBezTo>
                    <a:pt x="10241" y="11368"/>
                    <a:pt x="10241" y="10989"/>
                    <a:pt x="10055" y="10611"/>
                  </a:cubicBezTo>
                  <a:cubicBezTo>
                    <a:pt x="10055" y="10232"/>
                    <a:pt x="9683" y="10232"/>
                    <a:pt x="9683" y="10611"/>
                  </a:cubicBezTo>
                  <a:cubicBezTo>
                    <a:pt x="8379" y="13263"/>
                    <a:pt x="8379" y="13263"/>
                    <a:pt x="8379" y="13263"/>
                  </a:cubicBezTo>
                  <a:cubicBezTo>
                    <a:pt x="8193" y="13642"/>
                    <a:pt x="8193" y="14021"/>
                    <a:pt x="8379" y="14400"/>
                  </a:cubicBezTo>
                  <a:cubicBezTo>
                    <a:pt x="9683" y="17053"/>
                    <a:pt x="9683" y="17053"/>
                    <a:pt x="9683" y="17053"/>
                  </a:cubicBezTo>
                  <a:cubicBezTo>
                    <a:pt x="9683" y="17053"/>
                    <a:pt x="9683" y="17053"/>
                    <a:pt x="9869" y="17053"/>
                  </a:cubicBezTo>
                  <a:cubicBezTo>
                    <a:pt x="9869" y="17053"/>
                    <a:pt x="10055" y="17053"/>
                    <a:pt x="10055" y="17053"/>
                  </a:cubicBezTo>
                  <a:cubicBezTo>
                    <a:pt x="10241" y="16674"/>
                    <a:pt x="10241" y="15916"/>
                    <a:pt x="10055" y="15916"/>
                  </a:cubicBezTo>
                  <a:lnTo>
                    <a:pt x="9497" y="14400"/>
                  </a:lnTo>
                  <a:close/>
                </a:path>
              </a:pathLst>
            </a:custGeom>
            <a:solidFill>
              <a:srgbClr val="FFFFFF"/>
            </a:solidFill>
            <a:ln w="12700">
              <a:miter lim="400000"/>
            </a:ln>
          </p:spPr>
          <p:txBody>
            <a:bodyPr lIns="121919" tIns="121919" rIns="121919" bIns="121919"/>
            <a:lstStyle/>
            <a:p>
              <a:endParaRPr/>
            </a:p>
          </p:txBody>
        </p:sp>
        <p:sp>
          <p:nvSpPr>
            <p:cNvPr id="18" name="Shape">
              <a:extLst>
                <a:ext uri="{FF2B5EF4-FFF2-40B4-BE49-F238E27FC236}">
                  <a16:creationId xmlns:a16="http://schemas.microsoft.com/office/drawing/2014/main" id="{5DD1E276-4880-158A-E871-30D95BA05963}"/>
                </a:ext>
              </a:extLst>
            </p:cNvPr>
            <p:cNvSpPr/>
            <p:nvPr/>
          </p:nvSpPr>
          <p:spPr>
            <a:xfrm>
              <a:off x="10544393" y="7897310"/>
              <a:ext cx="541513" cy="649120"/>
            </a:xfrm>
            <a:custGeom>
              <a:avLst/>
              <a:gdLst/>
              <a:ahLst/>
              <a:cxnLst>
                <a:cxn ang="0">
                  <a:pos x="wd2" y="hd2"/>
                </a:cxn>
                <a:cxn ang="5400000">
                  <a:pos x="wd2" y="hd2"/>
                </a:cxn>
                <a:cxn ang="10800000">
                  <a:pos x="wd2" y="hd2"/>
                </a:cxn>
                <a:cxn ang="16200000">
                  <a:pos x="wd2" y="hd2"/>
                </a:cxn>
              </a:cxnLst>
              <a:rect l="0" t="0" r="r" b="b"/>
              <a:pathLst>
                <a:path w="21600" h="21600" extrusionOk="0">
                  <a:moveTo>
                    <a:pt x="16135" y="7776"/>
                  </a:moveTo>
                  <a:cubicBezTo>
                    <a:pt x="11190" y="7776"/>
                    <a:pt x="11190" y="7776"/>
                    <a:pt x="11190" y="7776"/>
                  </a:cubicBezTo>
                  <a:cubicBezTo>
                    <a:pt x="11190" y="4536"/>
                    <a:pt x="11190" y="4536"/>
                    <a:pt x="11190" y="4536"/>
                  </a:cubicBezTo>
                  <a:cubicBezTo>
                    <a:pt x="15354" y="4536"/>
                    <a:pt x="15354" y="4536"/>
                    <a:pt x="15354" y="4536"/>
                  </a:cubicBezTo>
                  <a:cubicBezTo>
                    <a:pt x="15614" y="5616"/>
                    <a:pt x="16135" y="6696"/>
                    <a:pt x="16135" y="7776"/>
                  </a:cubicBezTo>
                  <a:close/>
                  <a:moveTo>
                    <a:pt x="16135" y="8640"/>
                  </a:moveTo>
                  <a:cubicBezTo>
                    <a:pt x="11190" y="8640"/>
                    <a:pt x="11190" y="8640"/>
                    <a:pt x="11190" y="8640"/>
                  </a:cubicBezTo>
                  <a:cubicBezTo>
                    <a:pt x="11190" y="11880"/>
                    <a:pt x="11190" y="11880"/>
                    <a:pt x="11190" y="11880"/>
                  </a:cubicBezTo>
                  <a:cubicBezTo>
                    <a:pt x="15094" y="11880"/>
                    <a:pt x="15094" y="11880"/>
                    <a:pt x="15094" y="11880"/>
                  </a:cubicBezTo>
                  <a:cubicBezTo>
                    <a:pt x="15614" y="10800"/>
                    <a:pt x="15875" y="9720"/>
                    <a:pt x="16135" y="8640"/>
                  </a:cubicBezTo>
                  <a:close/>
                  <a:moveTo>
                    <a:pt x="10410" y="4536"/>
                  </a:moveTo>
                  <a:cubicBezTo>
                    <a:pt x="6246" y="4536"/>
                    <a:pt x="6246" y="4536"/>
                    <a:pt x="6246" y="4536"/>
                  </a:cubicBezTo>
                  <a:cubicBezTo>
                    <a:pt x="5725" y="5616"/>
                    <a:pt x="5465" y="6696"/>
                    <a:pt x="5465" y="7776"/>
                  </a:cubicBezTo>
                  <a:cubicBezTo>
                    <a:pt x="10410" y="7776"/>
                    <a:pt x="10410" y="7776"/>
                    <a:pt x="10410" y="7776"/>
                  </a:cubicBezTo>
                  <a:lnTo>
                    <a:pt x="10410" y="4536"/>
                  </a:lnTo>
                  <a:close/>
                  <a:moveTo>
                    <a:pt x="10410" y="3888"/>
                  </a:moveTo>
                  <a:cubicBezTo>
                    <a:pt x="10410" y="0"/>
                    <a:pt x="10410" y="0"/>
                    <a:pt x="10410" y="0"/>
                  </a:cubicBezTo>
                  <a:cubicBezTo>
                    <a:pt x="8848" y="1296"/>
                    <a:pt x="7547" y="2592"/>
                    <a:pt x="6766" y="3888"/>
                  </a:cubicBezTo>
                  <a:lnTo>
                    <a:pt x="10410" y="3888"/>
                  </a:lnTo>
                  <a:close/>
                  <a:moveTo>
                    <a:pt x="19258" y="3888"/>
                  </a:moveTo>
                  <a:cubicBezTo>
                    <a:pt x="17696" y="1944"/>
                    <a:pt x="15354" y="432"/>
                    <a:pt x="12492" y="0"/>
                  </a:cubicBezTo>
                  <a:cubicBezTo>
                    <a:pt x="14053" y="1296"/>
                    <a:pt x="15094" y="2592"/>
                    <a:pt x="15875" y="3888"/>
                  </a:cubicBezTo>
                  <a:lnTo>
                    <a:pt x="19258" y="3888"/>
                  </a:lnTo>
                  <a:close/>
                  <a:moveTo>
                    <a:pt x="16916" y="7776"/>
                  </a:moveTo>
                  <a:cubicBezTo>
                    <a:pt x="20559" y="7776"/>
                    <a:pt x="20559" y="7776"/>
                    <a:pt x="20559" y="7776"/>
                  </a:cubicBezTo>
                  <a:cubicBezTo>
                    <a:pt x="20559" y="6696"/>
                    <a:pt x="20299" y="5616"/>
                    <a:pt x="19778" y="4536"/>
                  </a:cubicBezTo>
                  <a:cubicBezTo>
                    <a:pt x="16135" y="4536"/>
                    <a:pt x="16135" y="4536"/>
                    <a:pt x="16135" y="4536"/>
                  </a:cubicBezTo>
                  <a:cubicBezTo>
                    <a:pt x="16655" y="5616"/>
                    <a:pt x="16916" y="6696"/>
                    <a:pt x="16916" y="7776"/>
                  </a:cubicBezTo>
                  <a:close/>
                  <a:moveTo>
                    <a:pt x="16135" y="11880"/>
                  </a:moveTo>
                  <a:cubicBezTo>
                    <a:pt x="19778" y="11880"/>
                    <a:pt x="19778" y="11880"/>
                    <a:pt x="19778" y="11880"/>
                  </a:cubicBezTo>
                  <a:cubicBezTo>
                    <a:pt x="20299" y="10800"/>
                    <a:pt x="20559" y="9720"/>
                    <a:pt x="20559" y="8640"/>
                  </a:cubicBezTo>
                  <a:cubicBezTo>
                    <a:pt x="16916" y="8640"/>
                    <a:pt x="16916" y="8640"/>
                    <a:pt x="16916" y="8640"/>
                  </a:cubicBezTo>
                  <a:cubicBezTo>
                    <a:pt x="16916" y="9720"/>
                    <a:pt x="16655" y="10800"/>
                    <a:pt x="16135" y="11880"/>
                  </a:cubicBezTo>
                  <a:close/>
                  <a:moveTo>
                    <a:pt x="10410" y="11880"/>
                  </a:moveTo>
                  <a:cubicBezTo>
                    <a:pt x="10410" y="8640"/>
                    <a:pt x="10410" y="8640"/>
                    <a:pt x="10410" y="8640"/>
                  </a:cubicBezTo>
                  <a:cubicBezTo>
                    <a:pt x="5465" y="8640"/>
                    <a:pt x="5465" y="8640"/>
                    <a:pt x="5465" y="8640"/>
                  </a:cubicBezTo>
                  <a:cubicBezTo>
                    <a:pt x="5465" y="9720"/>
                    <a:pt x="5986" y="10800"/>
                    <a:pt x="6506" y="11880"/>
                  </a:cubicBezTo>
                  <a:lnTo>
                    <a:pt x="10410" y="11880"/>
                  </a:lnTo>
                  <a:close/>
                  <a:moveTo>
                    <a:pt x="11190" y="0"/>
                  </a:moveTo>
                  <a:cubicBezTo>
                    <a:pt x="11190" y="3888"/>
                    <a:pt x="11190" y="3888"/>
                    <a:pt x="11190" y="3888"/>
                  </a:cubicBezTo>
                  <a:cubicBezTo>
                    <a:pt x="14834" y="3888"/>
                    <a:pt x="14834" y="3888"/>
                    <a:pt x="14834" y="3888"/>
                  </a:cubicBezTo>
                  <a:cubicBezTo>
                    <a:pt x="14053" y="2376"/>
                    <a:pt x="12752" y="1296"/>
                    <a:pt x="11190" y="0"/>
                  </a:cubicBezTo>
                  <a:close/>
                  <a:moveTo>
                    <a:pt x="8848" y="0"/>
                  </a:moveTo>
                  <a:cubicBezTo>
                    <a:pt x="6246" y="432"/>
                    <a:pt x="3904" y="1944"/>
                    <a:pt x="2342" y="3888"/>
                  </a:cubicBezTo>
                  <a:cubicBezTo>
                    <a:pt x="5725" y="3888"/>
                    <a:pt x="5725" y="3888"/>
                    <a:pt x="5725" y="3888"/>
                  </a:cubicBezTo>
                  <a:cubicBezTo>
                    <a:pt x="6506" y="2592"/>
                    <a:pt x="7547" y="1296"/>
                    <a:pt x="8848" y="0"/>
                  </a:cubicBezTo>
                  <a:close/>
                  <a:moveTo>
                    <a:pt x="5465" y="11880"/>
                  </a:moveTo>
                  <a:cubicBezTo>
                    <a:pt x="4945" y="10800"/>
                    <a:pt x="4684" y="9720"/>
                    <a:pt x="4684" y="8640"/>
                  </a:cubicBezTo>
                  <a:cubicBezTo>
                    <a:pt x="781" y="8640"/>
                    <a:pt x="781" y="8640"/>
                    <a:pt x="781" y="8640"/>
                  </a:cubicBezTo>
                  <a:cubicBezTo>
                    <a:pt x="1041" y="9720"/>
                    <a:pt x="1301" y="10800"/>
                    <a:pt x="1822" y="11880"/>
                  </a:cubicBezTo>
                  <a:lnTo>
                    <a:pt x="5465" y="11880"/>
                  </a:lnTo>
                  <a:close/>
                  <a:moveTo>
                    <a:pt x="21600" y="14040"/>
                  </a:moveTo>
                  <a:cubicBezTo>
                    <a:pt x="21600" y="21600"/>
                    <a:pt x="21600" y="21600"/>
                    <a:pt x="21600" y="21600"/>
                  </a:cubicBezTo>
                  <a:cubicBezTo>
                    <a:pt x="0" y="21600"/>
                    <a:pt x="0" y="21600"/>
                    <a:pt x="0" y="21600"/>
                  </a:cubicBezTo>
                  <a:cubicBezTo>
                    <a:pt x="0" y="14040"/>
                    <a:pt x="0" y="14040"/>
                    <a:pt x="0" y="14040"/>
                  </a:cubicBezTo>
                  <a:cubicBezTo>
                    <a:pt x="3904" y="14040"/>
                    <a:pt x="3904" y="14040"/>
                    <a:pt x="3904" y="14040"/>
                  </a:cubicBezTo>
                  <a:cubicBezTo>
                    <a:pt x="3383" y="13608"/>
                    <a:pt x="2863" y="13176"/>
                    <a:pt x="2342" y="12528"/>
                  </a:cubicBezTo>
                  <a:cubicBezTo>
                    <a:pt x="5725" y="12528"/>
                    <a:pt x="5725" y="12528"/>
                    <a:pt x="5725" y="12528"/>
                  </a:cubicBezTo>
                  <a:cubicBezTo>
                    <a:pt x="6246" y="12960"/>
                    <a:pt x="6506" y="13608"/>
                    <a:pt x="7027" y="14040"/>
                  </a:cubicBezTo>
                  <a:cubicBezTo>
                    <a:pt x="8067" y="14040"/>
                    <a:pt x="8067" y="14040"/>
                    <a:pt x="8067" y="14040"/>
                  </a:cubicBezTo>
                  <a:cubicBezTo>
                    <a:pt x="7547" y="13608"/>
                    <a:pt x="7287" y="12960"/>
                    <a:pt x="6766" y="12528"/>
                  </a:cubicBezTo>
                  <a:cubicBezTo>
                    <a:pt x="10410" y="12528"/>
                    <a:pt x="10410" y="12528"/>
                    <a:pt x="10410" y="12528"/>
                  </a:cubicBezTo>
                  <a:cubicBezTo>
                    <a:pt x="10410" y="14040"/>
                    <a:pt x="10410" y="14040"/>
                    <a:pt x="10410" y="14040"/>
                  </a:cubicBezTo>
                  <a:cubicBezTo>
                    <a:pt x="11190" y="14040"/>
                    <a:pt x="11190" y="14040"/>
                    <a:pt x="11190" y="14040"/>
                  </a:cubicBezTo>
                  <a:cubicBezTo>
                    <a:pt x="11190" y="12528"/>
                    <a:pt x="11190" y="12528"/>
                    <a:pt x="11190" y="12528"/>
                  </a:cubicBezTo>
                  <a:cubicBezTo>
                    <a:pt x="14573" y="12528"/>
                    <a:pt x="14573" y="12528"/>
                    <a:pt x="14573" y="12528"/>
                  </a:cubicBezTo>
                  <a:cubicBezTo>
                    <a:pt x="14313" y="12960"/>
                    <a:pt x="14053" y="13608"/>
                    <a:pt x="13533" y="14040"/>
                  </a:cubicBezTo>
                  <a:cubicBezTo>
                    <a:pt x="14573" y="14040"/>
                    <a:pt x="14573" y="14040"/>
                    <a:pt x="14573" y="14040"/>
                  </a:cubicBezTo>
                  <a:cubicBezTo>
                    <a:pt x="15094" y="13608"/>
                    <a:pt x="15354" y="12960"/>
                    <a:pt x="15614" y="12528"/>
                  </a:cubicBezTo>
                  <a:cubicBezTo>
                    <a:pt x="19258" y="12528"/>
                    <a:pt x="19258" y="12528"/>
                    <a:pt x="19258" y="12528"/>
                  </a:cubicBezTo>
                  <a:cubicBezTo>
                    <a:pt x="18737" y="13176"/>
                    <a:pt x="18217" y="13608"/>
                    <a:pt x="17696" y="14040"/>
                  </a:cubicBezTo>
                  <a:lnTo>
                    <a:pt x="21600" y="14040"/>
                  </a:lnTo>
                  <a:close/>
                  <a:moveTo>
                    <a:pt x="6766" y="19440"/>
                  </a:moveTo>
                  <a:cubicBezTo>
                    <a:pt x="3643" y="19440"/>
                    <a:pt x="3643" y="19440"/>
                    <a:pt x="3643" y="19440"/>
                  </a:cubicBezTo>
                  <a:cubicBezTo>
                    <a:pt x="3643" y="15336"/>
                    <a:pt x="3643" y="15336"/>
                    <a:pt x="3643" y="15336"/>
                  </a:cubicBezTo>
                  <a:cubicBezTo>
                    <a:pt x="2342" y="15336"/>
                    <a:pt x="2342" y="15336"/>
                    <a:pt x="2342" y="15336"/>
                  </a:cubicBezTo>
                  <a:cubicBezTo>
                    <a:pt x="2342" y="20304"/>
                    <a:pt x="2342" y="20304"/>
                    <a:pt x="2342" y="20304"/>
                  </a:cubicBezTo>
                  <a:cubicBezTo>
                    <a:pt x="6766" y="20304"/>
                    <a:pt x="6766" y="20304"/>
                    <a:pt x="6766" y="20304"/>
                  </a:cubicBezTo>
                  <a:lnTo>
                    <a:pt x="6766" y="19440"/>
                  </a:lnTo>
                  <a:close/>
                  <a:moveTo>
                    <a:pt x="8328" y="15336"/>
                  </a:moveTo>
                  <a:cubicBezTo>
                    <a:pt x="7027" y="15336"/>
                    <a:pt x="7027" y="15336"/>
                    <a:pt x="7027" y="15336"/>
                  </a:cubicBezTo>
                  <a:cubicBezTo>
                    <a:pt x="7027" y="20304"/>
                    <a:pt x="7027" y="20304"/>
                    <a:pt x="7027" y="20304"/>
                  </a:cubicBezTo>
                  <a:cubicBezTo>
                    <a:pt x="8328" y="20304"/>
                    <a:pt x="8328" y="20304"/>
                    <a:pt x="8328" y="20304"/>
                  </a:cubicBezTo>
                  <a:lnTo>
                    <a:pt x="8328" y="15336"/>
                  </a:lnTo>
                  <a:close/>
                  <a:moveTo>
                    <a:pt x="14053" y="15336"/>
                  </a:moveTo>
                  <a:cubicBezTo>
                    <a:pt x="12752" y="15336"/>
                    <a:pt x="12752" y="15336"/>
                    <a:pt x="12752" y="15336"/>
                  </a:cubicBezTo>
                  <a:cubicBezTo>
                    <a:pt x="11451" y="19224"/>
                    <a:pt x="11451" y="19224"/>
                    <a:pt x="11451" y="19224"/>
                  </a:cubicBezTo>
                  <a:cubicBezTo>
                    <a:pt x="10149" y="15336"/>
                    <a:pt x="10149" y="15336"/>
                    <a:pt x="10149" y="15336"/>
                  </a:cubicBezTo>
                  <a:cubicBezTo>
                    <a:pt x="8848" y="15336"/>
                    <a:pt x="8848" y="15336"/>
                    <a:pt x="8848" y="15336"/>
                  </a:cubicBezTo>
                  <a:cubicBezTo>
                    <a:pt x="10930" y="20304"/>
                    <a:pt x="10930" y="20304"/>
                    <a:pt x="10930" y="20304"/>
                  </a:cubicBezTo>
                  <a:cubicBezTo>
                    <a:pt x="11971" y="20304"/>
                    <a:pt x="11971" y="20304"/>
                    <a:pt x="11971" y="20304"/>
                  </a:cubicBezTo>
                  <a:lnTo>
                    <a:pt x="14053" y="15336"/>
                  </a:lnTo>
                  <a:close/>
                  <a:moveTo>
                    <a:pt x="18998" y="19440"/>
                  </a:moveTo>
                  <a:cubicBezTo>
                    <a:pt x="15875" y="19440"/>
                    <a:pt x="15875" y="19440"/>
                    <a:pt x="15875" y="19440"/>
                  </a:cubicBezTo>
                  <a:cubicBezTo>
                    <a:pt x="15875" y="18144"/>
                    <a:pt x="15875" y="18144"/>
                    <a:pt x="15875" y="18144"/>
                  </a:cubicBezTo>
                  <a:cubicBezTo>
                    <a:pt x="18737" y="18144"/>
                    <a:pt x="18737" y="18144"/>
                    <a:pt x="18737" y="18144"/>
                  </a:cubicBezTo>
                  <a:cubicBezTo>
                    <a:pt x="18737" y="17280"/>
                    <a:pt x="18737" y="17280"/>
                    <a:pt x="18737" y="17280"/>
                  </a:cubicBezTo>
                  <a:cubicBezTo>
                    <a:pt x="15875" y="17280"/>
                    <a:pt x="15875" y="17280"/>
                    <a:pt x="15875" y="17280"/>
                  </a:cubicBezTo>
                  <a:cubicBezTo>
                    <a:pt x="15875" y="16200"/>
                    <a:pt x="15875" y="16200"/>
                    <a:pt x="15875" y="16200"/>
                  </a:cubicBezTo>
                  <a:cubicBezTo>
                    <a:pt x="18998" y="16200"/>
                    <a:pt x="18998" y="16200"/>
                    <a:pt x="18998" y="16200"/>
                  </a:cubicBezTo>
                  <a:cubicBezTo>
                    <a:pt x="18998" y="15336"/>
                    <a:pt x="18998" y="15336"/>
                    <a:pt x="18998" y="15336"/>
                  </a:cubicBezTo>
                  <a:cubicBezTo>
                    <a:pt x="14573" y="15336"/>
                    <a:pt x="14573" y="15336"/>
                    <a:pt x="14573" y="15336"/>
                  </a:cubicBezTo>
                  <a:cubicBezTo>
                    <a:pt x="14573" y="20304"/>
                    <a:pt x="14573" y="20304"/>
                    <a:pt x="14573" y="20304"/>
                  </a:cubicBezTo>
                  <a:cubicBezTo>
                    <a:pt x="18998" y="20304"/>
                    <a:pt x="18998" y="20304"/>
                    <a:pt x="18998" y="20304"/>
                  </a:cubicBezTo>
                  <a:lnTo>
                    <a:pt x="18998" y="19440"/>
                  </a:lnTo>
                  <a:close/>
                  <a:moveTo>
                    <a:pt x="5465" y="4536"/>
                  </a:moveTo>
                  <a:cubicBezTo>
                    <a:pt x="1822" y="4536"/>
                    <a:pt x="1822" y="4536"/>
                    <a:pt x="1822" y="4536"/>
                  </a:cubicBezTo>
                  <a:cubicBezTo>
                    <a:pt x="1301" y="5616"/>
                    <a:pt x="1041" y="6696"/>
                    <a:pt x="781" y="7776"/>
                  </a:cubicBezTo>
                  <a:cubicBezTo>
                    <a:pt x="4684" y="7776"/>
                    <a:pt x="4684" y="7776"/>
                    <a:pt x="4684" y="7776"/>
                  </a:cubicBezTo>
                  <a:cubicBezTo>
                    <a:pt x="4684" y="6696"/>
                    <a:pt x="4945" y="5616"/>
                    <a:pt x="5465" y="4536"/>
                  </a:cubicBezTo>
                  <a:close/>
                  <a:moveTo>
                    <a:pt x="5465" y="4536"/>
                  </a:moveTo>
                  <a:cubicBezTo>
                    <a:pt x="5465" y="4536"/>
                    <a:pt x="5465" y="4536"/>
                    <a:pt x="5465" y="4536"/>
                  </a:cubicBezTo>
                </a:path>
              </a:pathLst>
            </a:custGeom>
            <a:solidFill>
              <a:srgbClr val="FFFFFF"/>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12F22251-8DAC-0745-1E66-914EE91C44C5}"/>
                </a:ext>
              </a:extLst>
            </p:cNvPr>
            <p:cNvSpPr/>
            <p:nvPr/>
          </p:nvSpPr>
          <p:spPr>
            <a:xfrm>
              <a:off x="5873961" y="7446483"/>
              <a:ext cx="678041" cy="450827"/>
            </a:xfrm>
            <a:custGeom>
              <a:avLst/>
              <a:gdLst/>
              <a:ahLst/>
              <a:cxnLst>
                <a:cxn ang="0">
                  <a:pos x="wd2" y="hd2"/>
                </a:cxn>
                <a:cxn ang="5400000">
                  <a:pos x="wd2" y="hd2"/>
                </a:cxn>
                <a:cxn ang="10800000">
                  <a:pos x="wd2" y="hd2"/>
                </a:cxn>
                <a:cxn ang="16200000">
                  <a:pos x="wd2" y="hd2"/>
                </a:cxn>
              </a:cxnLst>
              <a:rect l="0" t="0" r="r" b="b"/>
              <a:pathLst>
                <a:path w="21600" h="21600" extrusionOk="0">
                  <a:moveTo>
                    <a:pt x="21352" y="5586"/>
                  </a:moveTo>
                  <a:cubicBezTo>
                    <a:pt x="10924" y="10800"/>
                    <a:pt x="10924" y="10800"/>
                    <a:pt x="10924" y="10800"/>
                  </a:cubicBezTo>
                  <a:cubicBezTo>
                    <a:pt x="10924" y="10800"/>
                    <a:pt x="10924" y="10800"/>
                    <a:pt x="10676" y="10800"/>
                  </a:cubicBezTo>
                  <a:cubicBezTo>
                    <a:pt x="10676" y="10800"/>
                    <a:pt x="10676" y="10800"/>
                    <a:pt x="10676" y="10800"/>
                  </a:cubicBezTo>
                  <a:cubicBezTo>
                    <a:pt x="4469" y="7821"/>
                    <a:pt x="4469" y="7821"/>
                    <a:pt x="4469" y="7821"/>
                  </a:cubicBezTo>
                  <a:cubicBezTo>
                    <a:pt x="3972" y="8566"/>
                    <a:pt x="3724" y="10055"/>
                    <a:pt x="3476" y="11917"/>
                  </a:cubicBezTo>
                  <a:cubicBezTo>
                    <a:pt x="3972" y="12290"/>
                    <a:pt x="4221" y="12662"/>
                    <a:pt x="4221" y="13407"/>
                  </a:cubicBezTo>
                  <a:cubicBezTo>
                    <a:pt x="4221" y="14152"/>
                    <a:pt x="3972" y="14524"/>
                    <a:pt x="3724" y="14897"/>
                  </a:cubicBezTo>
                  <a:cubicBezTo>
                    <a:pt x="4221" y="20855"/>
                    <a:pt x="4221" y="20855"/>
                    <a:pt x="4221" y="20855"/>
                  </a:cubicBezTo>
                  <a:cubicBezTo>
                    <a:pt x="4221" y="21228"/>
                    <a:pt x="4221" y="21228"/>
                    <a:pt x="3972" y="21228"/>
                  </a:cubicBezTo>
                  <a:cubicBezTo>
                    <a:pt x="3972" y="21600"/>
                    <a:pt x="3972" y="21600"/>
                    <a:pt x="3972" y="21600"/>
                  </a:cubicBezTo>
                  <a:cubicBezTo>
                    <a:pt x="1986" y="21600"/>
                    <a:pt x="1986" y="21600"/>
                    <a:pt x="1986" y="21600"/>
                  </a:cubicBezTo>
                  <a:cubicBezTo>
                    <a:pt x="1986" y="21600"/>
                    <a:pt x="1986" y="21600"/>
                    <a:pt x="1738" y="21228"/>
                  </a:cubicBezTo>
                  <a:cubicBezTo>
                    <a:pt x="1738" y="21228"/>
                    <a:pt x="1738" y="21228"/>
                    <a:pt x="1738" y="20855"/>
                  </a:cubicBezTo>
                  <a:cubicBezTo>
                    <a:pt x="2234" y="14897"/>
                    <a:pt x="2234" y="14897"/>
                    <a:pt x="2234" y="14897"/>
                  </a:cubicBezTo>
                  <a:cubicBezTo>
                    <a:pt x="1986" y="14524"/>
                    <a:pt x="1738" y="14152"/>
                    <a:pt x="1738" y="13407"/>
                  </a:cubicBezTo>
                  <a:cubicBezTo>
                    <a:pt x="1738" y="12662"/>
                    <a:pt x="1986" y="12290"/>
                    <a:pt x="2483" y="11917"/>
                  </a:cubicBezTo>
                  <a:cubicBezTo>
                    <a:pt x="2483" y="10055"/>
                    <a:pt x="2731" y="8566"/>
                    <a:pt x="3228" y="7076"/>
                  </a:cubicBezTo>
                  <a:cubicBezTo>
                    <a:pt x="248" y="5586"/>
                    <a:pt x="248" y="5586"/>
                    <a:pt x="248" y="5586"/>
                  </a:cubicBezTo>
                  <a:cubicBezTo>
                    <a:pt x="0" y="5586"/>
                    <a:pt x="0" y="5586"/>
                    <a:pt x="0" y="5214"/>
                  </a:cubicBezTo>
                  <a:cubicBezTo>
                    <a:pt x="0" y="5214"/>
                    <a:pt x="0" y="4841"/>
                    <a:pt x="248" y="4841"/>
                  </a:cubicBezTo>
                  <a:cubicBezTo>
                    <a:pt x="10676" y="0"/>
                    <a:pt x="10676" y="0"/>
                    <a:pt x="10676" y="0"/>
                  </a:cubicBezTo>
                  <a:cubicBezTo>
                    <a:pt x="10676" y="0"/>
                    <a:pt x="10676" y="0"/>
                    <a:pt x="10676" y="0"/>
                  </a:cubicBezTo>
                  <a:cubicBezTo>
                    <a:pt x="10924" y="0"/>
                    <a:pt x="10924" y="0"/>
                    <a:pt x="10924" y="0"/>
                  </a:cubicBezTo>
                  <a:cubicBezTo>
                    <a:pt x="21352" y="4841"/>
                    <a:pt x="21352" y="4841"/>
                    <a:pt x="21352" y="4841"/>
                  </a:cubicBezTo>
                  <a:cubicBezTo>
                    <a:pt x="21600" y="4841"/>
                    <a:pt x="21600" y="5214"/>
                    <a:pt x="21600" y="5214"/>
                  </a:cubicBezTo>
                  <a:cubicBezTo>
                    <a:pt x="21600" y="5586"/>
                    <a:pt x="21600" y="5586"/>
                    <a:pt x="21352" y="5586"/>
                  </a:cubicBezTo>
                  <a:close/>
                  <a:moveTo>
                    <a:pt x="16883" y="14152"/>
                  </a:moveTo>
                  <a:cubicBezTo>
                    <a:pt x="16883" y="16386"/>
                    <a:pt x="14152" y="17876"/>
                    <a:pt x="10676" y="17876"/>
                  </a:cubicBezTo>
                  <a:cubicBezTo>
                    <a:pt x="7448" y="17876"/>
                    <a:pt x="4717" y="16386"/>
                    <a:pt x="4717" y="14152"/>
                  </a:cubicBezTo>
                  <a:cubicBezTo>
                    <a:pt x="4966" y="9683"/>
                    <a:pt x="4966" y="9683"/>
                    <a:pt x="4966" y="9683"/>
                  </a:cubicBezTo>
                  <a:cubicBezTo>
                    <a:pt x="10428" y="12290"/>
                    <a:pt x="10428" y="12290"/>
                    <a:pt x="10428" y="12290"/>
                  </a:cubicBezTo>
                  <a:cubicBezTo>
                    <a:pt x="10428" y="12290"/>
                    <a:pt x="10676" y="12662"/>
                    <a:pt x="10676" y="12662"/>
                  </a:cubicBezTo>
                  <a:cubicBezTo>
                    <a:pt x="10924" y="12662"/>
                    <a:pt x="11172" y="12290"/>
                    <a:pt x="11172" y="12290"/>
                  </a:cubicBezTo>
                  <a:cubicBezTo>
                    <a:pt x="16634" y="9683"/>
                    <a:pt x="16634" y="9683"/>
                    <a:pt x="16634" y="9683"/>
                  </a:cubicBezTo>
                  <a:lnTo>
                    <a:pt x="16883" y="14152"/>
                  </a:lnTo>
                  <a:close/>
                </a:path>
              </a:pathLst>
            </a:custGeom>
            <a:solidFill>
              <a:srgbClr val="FFFFFF"/>
            </a:solidFill>
            <a:ln w="12700">
              <a:miter lim="400000"/>
            </a:ln>
          </p:spPr>
          <p:txBody>
            <a:bodyPr lIns="121919" tIns="121919" rIns="121919" bIns="121919"/>
            <a:lstStyle/>
            <a:p>
              <a:endParaRPr/>
            </a:p>
          </p:txBody>
        </p:sp>
        <p:sp>
          <p:nvSpPr>
            <p:cNvPr id="17" name="TextBox 7">
              <a:extLst>
                <a:ext uri="{FF2B5EF4-FFF2-40B4-BE49-F238E27FC236}">
                  <a16:creationId xmlns:a16="http://schemas.microsoft.com/office/drawing/2014/main" id="{F1A5C0FB-52CA-7B88-3561-E38B97F0FDA1}"/>
                </a:ext>
              </a:extLst>
            </p:cNvPr>
            <p:cNvSpPr txBox="1"/>
            <p:nvPr/>
          </p:nvSpPr>
          <p:spPr>
            <a:xfrm>
              <a:off x="5311290" y="6891786"/>
              <a:ext cx="2042695" cy="515206"/>
            </a:xfrm>
            <a:prstGeom prst="rect">
              <a:avLst/>
            </a:prstGeom>
          </p:spPr>
          <p:txBody>
            <a:bodyPr wrap="square" lIns="0" tIns="0" rIns="0" bIns="0" rtlCol="0" anchor="t">
              <a:spAutoFit/>
            </a:bodyPr>
            <a:lstStyle/>
            <a:p>
              <a:pPr marL="345441" lvl="1">
                <a:lnSpc>
                  <a:spcPts val="4480"/>
                </a:lnSpc>
              </a:pPr>
              <a:r>
                <a:rPr lang="en-US" sz="2600" b="1" dirty="0">
                  <a:solidFill>
                    <a:schemeClr val="bg1"/>
                  </a:solidFill>
                  <a:latin typeface="Montserrat" panose="00000500000000000000" pitchFamily="2" charset="0"/>
                </a:rPr>
                <a:t>COURSES</a:t>
              </a:r>
            </a:p>
          </p:txBody>
        </p:sp>
      </p:grpSp>
      <p:grpSp>
        <p:nvGrpSpPr>
          <p:cNvPr id="60" name="Group">
            <a:extLst>
              <a:ext uri="{FF2B5EF4-FFF2-40B4-BE49-F238E27FC236}">
                <a16:creationId xmlns:a16="http://schemas.microsoft.com/office/drawing/2014/main" id="{93D8499A-3E23-44B6-A663-283B0F5950B6}"/>
              </a:ext>
            </a:extLst>
          </p:cNvPr>
          <p:cNvGrpSpPr>
            <a:grpSpLocks noChangeAspect="1"/>
          </p:cNvGrpSpPr>
          <p:nvPr/>
        </p:nvGrpSpPr>
        <p:grpSpPr>
          <a:xfrm>
            <a:off x="1879176" y="6575526"/>
            <a:ext cx="792000" cy="792000"/>
            <a:chOff x="0" y="0"/>
            <a:chExt cx="2334690" cy="2330637"/>
          </a:xfrm>
        </p:grpSpPr>
        <p:sp>
          <p:nvSpPr>
            <p:cNvPr id="61" name="Google Shape;805;p28">
              <a:extLst>
                <a:ext uri="{FF2B5EF4-FFF2-40B4-BE49-F238E27FC236}">
                  <a16:creationId xmlns:a16="http://schemas.microsoft.com/office/drawing/2014/main" id="{4ED51554-6936-C031-1D70-461F2E604198}"/>
                </a:ext>
              </a:extLst>
            </p:cNvPr>
            <p:cNvSpPr/>
            <p:nvPr/>
          </p:nvSpPr>
          <p:spPr>
            <a:xfrm rot="16200000">
              <a:off x="2026" y="-2027"/>
              <a:ext cx="2330639" cy="2334692"/>
            </a:xfrm>
            <a:prstGeom prst="ellipse">
              <a:avLst/>
            </a:prstGeom>
            <a:solidFill>
              <a:srgbClr val="9AB5B2"/>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62" name="Google Shape;806;p28">
              <a:extLst>
                <a:ext uri="{FF2B5EF4-FFF2-40B4-BE49-F238E27FC236}">
                  <a16:creationId xmlns:a16="http://schemas.microsoft.com/office/drawing/2014/main" id="{3825703B-F4F4-BBA4-911F-07EB860F22FF}"/>
                </a:ext>
              </a:extLst>
            </p:cNvPr>
            <p:cNvSpPr/>
            <p:nvPr/>
          </p:nvSpPr>
          <p:spPr>
            <a:xfrm>
              <a:off x="282179" y="476328"/>
              <a:ext cx="1803658" cy="108373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3810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63" name="Shape">
              <a:extLst>
                <a:ext uri="{FF2B5EF4-FFF2-40B4-BE49-F238E27FC236}">
                  <a16:creationId xmlns:a16="http://schemas.microsoft.com/office/drawing/2014/main" id="{86961A13-D473-52D9-9D5B-9A36CF5361A2}"/>
                </a:ext>
              </a:extLst>
            </p:cNvPr>
            <p:cNvSpPr/>
            <p:nvPr/>
          </p:nvSpPr>
          <p:spPr>
            <a:xfrm>
              <a:off x="811798" y="720715"/>
              <a:ext cx="703535" cy="703533"/>
            </a:xfrm>
            <a:custGeom>
              <a:avLst/>
              <a:gdLst/>
              <a:ahLst/>
              <a:cxnLst>
                <a:cxn ang="0">
                  <a:pos x="wd2" y="hd2"/>
                </a:cxn>
                <a:cxn ang="5400000">
                  <a:pos x="wd2" y="hd2"/>
                </a:cxn>
                <a:cxn ang="10800000">
                  <a:pos x="wd2" y="hd2"/>
                </a:cxn>
                <a:cxn ang="16200000">
                  <a:pos x="wd2" y="hd2"/>
                </a:cxn>
              </a:cxnLst>
              <a:rect l="0" t="0" r="r" b="b"/>
              <a:pathLst>
                <a:path w="21600" h="21600" extrusionOk="0">
                  <a:moveTo>
                    <a:pt x="9554" y="11838"/>
                  </a:moveTo>
                  <a:cubicBezTo>
                    <a:pt x="9969" y="12046"/>
                    <a:pt x="10385" y="12462"/>
                    <a:pt x="10800" y="12462"/>
                  </a:cubicBezTo>
                  <a:cubicBezTo>
                    <a:pt x="11838" y="12462"/>
                    <a:pt x="12462" y="11631"/>
                    <a:pt x="12462" y="10800"/>
                  </a:cubicBezTo>
                  <a:cubicBezTo>
                    <a:pt x="12462" y="10177"/>
                    <a:pt x="12254" y="9762"/>
                    <a:pt x="11838" y="9554"/>
                  </a:cubicBezTo>
                  <a:cubicBezTo>
                    <a:pt x="11838" y="9554"/>
                    <a:pt x="11838" y="9346"/>
                    <a:pt x="11838" y="9346"/>
                  </a:cubicBezTo>
                  <a:cubicBezTo>
                    <a:pt x="11838" y="9346"/>
                    <a:pt x="11838" y="9346"/>
                    <a:pt x="11838" y="9346"/>
                  </a:cubicBezTo>
                  <a:cubicBezTo>
                    <a:pt x="11838" y="9346"/>
                    <a:pt x="11838" y="9346"/>
                    <a:pt x="11838" y="9346"/>
                  </a:cubicBezTo>
                  <a:cubicBezTo>
                    <a:pt x="10592" y="8308"/>
                    <a:pt x="3115" y="2492"/>
                    <a:pt x="2908" y="2700"/>
                  </a:cubicBezTo>
                  <a:cubicBezTo>
                    <a:pt x="2492" y="2908"/>
                    <a:pt x="9554" y="11838"/>
                    <a:pt x="9554" y="11838"/>
                  </a:cubicBezTo>
                  <a:cubicBezTo>
                    <a:pt x="9554" y="11838"/>
                    <a:pt x="9554" y="11838"/>
                    <a:pt x="9554" y="11838"/>
                  </a:cubicBezTo>
                  <a:close/>
                  <a:moveTo>
                    <a:pt x="10800" y="3323"/>
                  </a:moveTo>
                  <a:cubicBezTo>
                    <a:pt x="11838" y="3323"/>
                    <a:pt x="12462" y="2492"/>
                    <a:pt x="12462" y="1662"/>
                  </a:cubicBezTo>
                  <a:cubicBezTo>
                    <a:pt x="12462" y="623"/>
                    <a:pt x="11838" y="0"/>
                    <a:pt x="10800" y="0"/>
                  </a:cubicBezTo>
                  <a:cubicBezTo>
                    <a:pt x="9969" y="0"/>
                    <a:pt x="9138" y="623"/>
                    <a:pt x="9138" y="1662"/>
                  </a:cubicBezTo>
                  <a:cubicBezTo>
                    <a:pt x="9138" y="2492"/>
                    <a:pt x="9969" y="3323"/>
                    <a:pt x="10800" y="3323"/>
                  </a:cubicBezTo>
                  <a:close/>
                  <a:moveTo>
                    <a:pt x="15577" y="1038"/>
                  </a:moveTo>
                  <a:cubicBezTo>
                    <a:pt x="15577" y="1038"/>
                    <a:pt x="14746" y="831"/>
                    <a:pt x="14331" y="1454"/>
                  </a:cubicBezTo>
                  <a:cubicBezTo>
                    <a:pt x="13915" y="2285"/>
                    <a:pt x="14746" y="2908"/>
                    <a:pt x="14954" y="3115"/>
                  </a:cubicBezTo>
                  <a:cubicBezTo>
                    <a:pt x="17654" y="4569"/>
                    <a:pt x="19523" y="7477"/>
                    <a:pt x="19523" y="10800"/>
                  </a:cubicBezTo>
                  <a:cubicBezTo>
                    <a:pt x="19523" y="15577"/>
                    <a:pt x="15577" y="19315"/>
                    <a:pt x="10800" y="19315"/>
                  </a:cubicBezTo>
                  <a:cubicBezTo>
                    <a:pt x="6023" y="19315"/>
                    <a:pt x="2077" y="15577"/>
                    <a:pt x="2077" y="10800"/>
                  </a:cubicBezTo>
                  <a:cubicBezTo>
                    <a:pt x="2077" y="9554"/>
                    <a:pt x="2285" y="8515"/>
                    <a:pt x="2700" y="7685"/>
                  </a:cubicBezTo>
                  <a:cubicBezTo>
                    <a:pt x="2700" y="7477"/>
                    <a:pt x="3323" y="6646"/>
                    <a:pt x="2285" y="6023"/>
                  </a:cubicBezTo>
                  <a:cubicBezTo>
                    <a:pt x="1662" y="5608"/>
                    <a:pt x="1038" y="6023"/>
                    <a:pt x="1038" y="6438"/>
                  </a:cubicBezTo>
                  <a:cubicBezTo>
                    <a:pt x="415" y="7685"/>
                    <a:pt x="0" y="9138"/>
                    <a:pt x="0" y="10800"/>
                  </a:cubicBezTo>
                  <a:cubicBezTo>
                    <a:pt x="0" y="16615"/>
                    <a:pt x="4777" y="21600"/>
                    <a:pt x="10800" y="21600"/>
                  </a:cubicBezTo>
                  <a:cubicBezTo>
                    <a:pt x="16823" y="21600"/>
                    <a:pt x="21600" y="16615"/>
                    <a:pt x="21600" y="10800"/>
                  </a:cubicBezTo>
                  <a:cubicBezTo>
                    <a:pt x="21600" y="6438"/>
                    <a:pt x="19108" y="2700"/>
                    <a:pt x="15577" y="1038"/>
                  </a:cubicBezTo>
                  <a:close/>
                </a:path>
              </a:pathLst>
            </a:custGeom>
            <a:solidFill>
              <a:srgbClr val="3F4756"/>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121919" tIns="121919" rIns="121919" bIns="121919" numCol="1" anchor="t">
              <a:noAutofit/>
            </a:bodyPr>
            <a:lstStyle/>
            <a:p>
              <a:pPr algn="l" defTabSz="2438400">
                <a:defRPr sz="4800" b="0">
                  <a:latin typeface="Calibri"/>
                  <a:ea typeface="Calibri"/>
                  <a:cs typeface="Calibri"/>
                  <a:sym typeface="Calibri"/>
                </a:defRPr>
              </a:pPr>
              <a:endParaRPr/>
            </a:p>
          </p:txBody>
        </p:sp>
        <p:sp>
          <p:nvSpPr>
            <p:cNvPr id="1024" name="Arrow 11">
              <a:extLst>
                <a:ext uri="{FF2B5EF4-FFF2-40B4-BE49-F238E27FC236}">
                  <a16:creationId xmlns:a16="http://schemas.microsoft.com/office/drawing/2014/main" id="{4CF255F4-918C-0993-91FC-E42335D5F756}"/>
                </a:ext>
              </a:extLst>
            </p:cNvPr>
            <p:cNvSpPr/>
            <p:nvPr/>
          </p:nvSpPr>
          <p:spPr>
            <a:xfrm rot="16200000">
              <a:off x="770652" y="1748788"/>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25" name="Arrow 11">
              <a:extLst>
                <a:ext uri="{FF2B5EF4-FFF2-40B4-BE49-F238E27FC236}">
                  <a16:creationId xmlns:a16="http://schemas.microsoft.com/office/drawing/2014/main" id="{82469FDE-9A12-99DE-2426-BC9884D07E9C}"/>
                </a:ext>
              </a:extLst>
            </p:cNvPr>
            <p:cNvSpPr/>
            <p:nvPr/>
          </p:nvSpPr>
          <p:spPr>
            <a:xfrm rot="16200000" flipH="1">
              <a:off x="1234151" y="1665306"/>
              <a:ext cx="326114" cy="24553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50" name="Group">
            <a:extLst>
              <a:ext uri="{FF2B5EF4-FFF2-40B4-BE49-F238E27FC236}">
                <a16:creationId xmlns:a16="http://schemas.microsoft.com/office/drawing/2014/main" id="{6DAED3E0-A6B3-C21C-A1CD-1ABAD9AEB32E}"/>
              </a:ext>
            </a:extLst>
          </p:cNvPr>
          <p:cNvGrpSpPr>
            <a:grpSpLocks noChangeAspect="1"/>
          </p:cNvGrpSpPr>
          <p:nvPr/>
        </p:nvGrpSpPr>
        <p:grpSpPr>
          <a:xfrm>
            <a:off x="1541940" y="6012543"/>
            <a:ext cx="792000" cy="792000"/>
            <a:chOff x="0" y="0"/>
            <a:chExt cx="2335221" cy="2330549"/>
          </a:xfrm>
        </p:grpSpPr>
        <p:sp>
          <p:nvSpPr>
            <p:cNvPr id="51" name="Google Shape;815;p28">
              <a:extLst>
                <a:ext uri="{FF2B5EF4-FFF2-40B4-BE49-F238E27FC236}">
                  <a16:creationId xmlns:a16="http://schemas.microsoft.com/office/drawing/2014/main" id="{0369AC54-0BD6-6B80-BD18-B5CB9864FD55}"/>
                </a:ext>
              </a:extLst>
            </p:cNvPr>
            <p:cNvSpPr/>
            <p:nvPr/>
          </p:nvSpPr>
          <p:spPr>
            <a:xfrm rot="16200000">
              <a:off x="2336" y="-2337"/>
              <a:ext cx="2330550" cy="2335223"/>
            </a:xfrm>
            <a:prstGeom prst="ellipse">
              <a:avLst/>
            </a:prstGeom>
            <a:solidFill>
              <a:srgbClr val="055699"/>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52" name="Google Shape;817;p28">
              <a:extLst>
                <a:ext uri="{FF2B5EF4-FFF2-40B4-BE49-F238E27FC236}">
                  <a16:creationId xmlns:a16="http://schemas.microsoft.com/office/drawing/2014/main" id="{12EB589A-F5CC-E587-680D-590CAE6D1AFB}"/>
                </a:ext>
              </a:extLst>
            </p:cNvPr>
            <p:cNvSpPr/>
            <p:nvPr/>
          </p:nvSpPr>
          <p:spPr>
            <a:xfrm>
              <a:off x="317084" y="311577"/>
              <a:ext cx="1257362" cy="1188370"/>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82" y="15658"/>
                    <a:pt x="9094" y="15933"/>
                    <a:pt x="8626" y="16368"/>
                  </a:cubicBezTo>
                  <a:cubicBezTo>
                    <a:pt x="7962" y="16983"/>
                    <a:pt x="7588" y="17861"/>
                    <a:pt x="7599" y="18779"/>
                  </a:cubicBezTo>
                  <a:lnTo>
                    <a:pt x="7569" y="21583"/>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3" y="12859"/>
                    <a:pt x="428" y="12279"/>
                    <a:pt x="682" y="11735"/>
                  </a:cubicBezTo>
                  <a:cubicBezTo>
                    <a:pt x="928" y="11206"/>
                    <a:pt x="1248" y="10717"/>
                    <a:pt x="1630" y="10281"/>
                  </a:cubicBezTo>
                  <a:cubicBezTo>
                    <a:pt x="1919" y="9998"/>
                    <a:pt x="2256" y="9769"/>
                    <a:pt x="2623" y="9606"/>
                  </a:cubicBezTo>
                  <a:cubicBezTo>
                    <a:pt x="3035" y="9422"/>
                    <a:pt x="3479" y="932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53" name="Google Shape;818;p28">
              <a:extLst>
                <a:ext uri="{FF2B5EF4-FFF2-40B4-BE49-F238E27FC236}">
                  <a16:creationId xmlns:a16="http://schemas.microsoft.com/office/drawing/2014/main" id="{D7E81011-E563-AD8C-2E5F-075C40260B33}"/>
                </a:ext>
              </a:extLst>
            </p:cNvPr>
            <p:cNvSpPr/>
            <p:nvPr/>
          </p:nvSpPr>
          <p:spPr>
            <a:xfrm rot="10800000">
              <a:off x="792310" y="866390"/>
              <a:ext cx="1257362" cy="1188369"/>
            </a:xfrm>
            <a:custGeom>
              <a:avLst/>
              <a:gdLst/>
              <a:ahLst/>
              <a:cxnLst>
                <a:cxn ang="0">
                  <a:pos x="wd2" y="hd2"/>
                </a:cxn>
                <a:cxn ang="5400000">
                  <a:pos x="wd2" y="hd2"/>
                </a:cxn>
                <a:cxn ang="10800000">
                  <a:pos x="wd2" y="hd2"/>
                </a:cxn>
                <a:cxn ang="16200000">
                  <a:pos x="wd2" y="hd2"/>
                </a:cxn>
              </a:cxnLst>
              <a:rect l="0" t="0" r="r" b="b"/>
              <a:pathLst>
                <a:path w="21591" h="21588" extrusionOk="0">
                  <a:moveTo>
                    <a:pt x="8130" y="7120"/>
                  </a:moveTo>
                  <a:lnTo>
                    <a:pt x="8056" y="5062"/>
                  </a:lnTo>
                  <a:cubicBezTo>
                    <a:pt x="8043" y="4703"/>
                    <a:pt x="8069" y="4343"/>
                    <a:pt x="8132" y="3990"/>
                  </a:cubicBezTo>
                  <a:cubicBezTo>
                    <a:pt x="8281" y="3163"/>
                    <a:pt x="8633" y="2386"/>
                    <a:pt x="9180" y="1761"/>
                  </a:cubicBezTo>
                  <a:cubicBezTo>
                    <a:pt x="9609" y="1272"/>
                    <a:pt x="10144" y="893"/>
                    <a:pt x="10743" y="655"/>
                  </a:cubicBezTo>
                  <a:cubicBezTo>
                    <a:pt x="11322" y="461"/>
                    <a:pt x="11913" y="310"/>
                    <a:pt x="12513" y="201"/>
                  </a:cubicBezTo>
                  <a:cubicBezTo>
                    <a:pt x="13175" y="82"/>
                    <a:pt x="13846" y="15"/>
                    <a:pt x="14518" y="3"/>
                  </a:cubicBezTo>
                  <a:cubicBezTo>
                    <a:pt x="15265" y="-12"/>
                    <a:pt x="16011" y="34"/>
                    <a:pt x="16750" y="141"/>
                  </a:cubicBezTo>
                  <a:cubicBezTo>
                    <a:pt x="17528" y="252"/>
                    <a:pt x="18294" y="431"/>
                    <a:pt x="19043" y="673"/>
                  </a:cubicBezTo>
                  <a:cubicBezTo>
                    <a:pt x="19487" y="825"/>
                    <a:pt x="19899" y="1061"/>
                    <a:pt x="20257" y="1370"/>
                  </a:cubicBezTo>
                  <a:cubicBezTo>
                    <a:pt x="20850" y="1881"/>
                    <a:pt x="21273" y="2568"/>
                    <a:pt x="21470" y="3337"/>
                  </a:cubicBezTo>
                  <a:cubicBezTo>
                    <a:pt x="21543" y="3622"/>
                    <a:pt x="21584" y="3914"/>
                    <a:pt x="21591" y="4209"/>
                  </a:cubicBezTo>
                  <a:lnTo>
                    <a:pt x="21549" y="10982"/>
                  </a:lnTo>
                  <a:cubicBezTo>
                    <a:pt x="21543" y="11398"/>
                    <a:pt x="21540" y="11813"/>
                    <a:pt x="21539" y="12228"/>
                  </a:cubicBezTo>
                  <a:cubicBezTo>
                    <a:pt x="21539" y="12641"/>
                    <a:pt x="21540" y="13057"/>
                    <a:pt x="21447" y="13459"/>
                  </a:cubicBezTo>
                  <a:cubicBezTo>
                    <a:pt x="21340" y="13922"/>
                    <a:pt x="21113" y="14346"/>
                    <a:pt x="20789" y="14687"/>
                  </a:cubicBezTo>
                  <a:cubicBezTo>
                    <a:pt x="20517" y="14965"/>
                    <a:pt x="20190" y="15179"/>
                    <a:pt x="19830" y="15315"/>
                  </a:cubicBezTo>
                  <a:cubicBezTo>
                    <a:pt x="19488" y="15444"/>
                    <a:pt x="19125" y="15500"/>
                    <a:pt x="18762" y="15479"/>
                  </a:cubicBezTo>
                  <a:cubicBezTo>
                    <a:pt x="17599" y="15486"/>
                    <a:pt x="16436" y="15492"/>
                    <a:pt x="15273" y="15497"/>
                  </a:cubicBezTo>
                  <a:cubicBezTo>
                    <a:pt x="14408" y="15501"/>
                    <a:pt x="13543" y="15505"/>
                    <a:pt x="12678" y="15509"/>
                  </a:cubicBezTo>
                  <a:lnTo>
                    <a:pt x="10309" y="15578"/>
                  </a:lnTo>
                  <a:cubicBezTo>
                    <a:pt x="9676" y="15635"/>
                    <a:pt x="9082" y="15914"/>
                    <a:pt x="8626" y="16368"/>
                  </a:cubicBezTo>
                  <a:cubicBezTo>
                    <a:pt x="8265" y="16726"/>
                    <a:pt x="8012" y="17172"/>
                    <a:pt x="7841" y="17646"/>
                  </a:cubicBezTo>
                  <a:cubicBezTo>
                    <a:pt x="7712" y="18003"/>
                    <a:pt x="7629" y="18376"/>
                    <a:pt x="7570" y="18753"/>
                  </a:cubicBezTo>
                  <a:cubicBezTo>
                    <a:pt x="7509" y="19146"/>
                    <a:pt x="7473" y="19542"/>
                    <a:pt x="7462" y="19939"/>
                  </a:cubicBezTo>
                  <a:lnTo>
                    <a:pt x="7472" y="21578"/>
                  </a:lnTo>
                  <a:lnTo>
                    <a:pt x="4224" y="21588"/>
                  </a:lnTo>
                  <a:cubicBezTo>
                    <a:pt x="3667" y="21553"/>
                    <a:pt x="3122" y="21399"/>
                    <a:pt x="2625" y="21136"/>
                  </a:cubicBezTo>
                  <a:cubicBezTo>
                    <a:pt x="2142" y="20880"/>
                    <a:pt x="1714" y="20526"/>
                    <a:pt x="1367" y="20095"/>
                  </a:cubicBezTo>
                  <a:cubicBezTo>
                    <a:pt x="1054" y="19664"/>
                    <a:pt x="790" y="19197"/>
                    <a:pt x="580" y="18704"/>
                  </a:cubicBezTo>
                  <a:cubicBezTo>
                    <a:pt x="341" y="18141"/>
                    <a:pt x="175" y="17548"/>
                    <a:pt x="87" y="16941"/>
                  </a:cubicBezTo>
                  <a:cubicBezTo>
                    <a:pt x="19" y="16376"/>
                    <a:pt x="-9" y="15807"/>
                    <a:pt x="2" y="15238"/>
                  </a:cubicBezTo>
                  <a:cubicBezTo>
                    <a:pt x="13" y="14641"/>
                    <a:pt x="67" y="14045"/>
                    <a:pt x="164" y="13456"/>
                  </a:cubicBezTo>
                  <a:cubicBezTo>
                    <a:pt x="259" y="12860"/>
                    <a:pt x="433" y="12281"/>
                    <a:pt x="682" y="11735"/>
                  </a:cubicBezTo>
                  <a:cubicBezTo>
                    <a:pt x="938" y="11173"/>
                    <a:pt x="1270" y="10652"/>
                    <a:pt x="1669" y="10187"/>
                  </a:cubicBezTo>
                  <a:cubicBezTo>
                    <a:pt x="1957" y="9946"/>
                    <a:pt x="2279" y="9750"/>
                    <a:pt x="2623" y="9606"/>
                  </a:cubicBezTo>
                  <a:cubicBezTo>
                    <a:pt x="3038" y="9431"/>
                    <a:pt x="3480" y="9334"/>
                    <a:pt x="3929" y="9317"/>
                  </a:cubicBezTo>
                  <a:cubicBezTo>
                    <a:pt x="4908" y="9263"/>
                    <a:pt x="5888" y="9231"/>
                    <a:pt x="6868" y="9223"/>
                  </a:cubicBezTo>
                  <a:cubicBezTo>
                    <a:pt x="7823" y="9215"/>
                    <a:pt x="8778" y="9229"/>
                    <a:pt x="9733" y="9265"/>
                  </a:cubicBezTo>
                  <a:lnTo>
                    <a:pt x="15129" y="9215"/>
                  </a:lnTo>
                  <a:lnTo>
                    <a:pt x="15119" y="7108"/>
                  </a:lnTo>
                  <a:lnTo>
                    <a:pt x="8130" y="7120"/>
                  </a:lnTo>
                  <a:close/>
                </a:path>
              </a:pathLst>
            </a:cu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54" name="Google Shape;819;p28">
              <a:extLst>
                <a:ext uri="{FF2B5EF4-FFF2-40B4-BE49-F238E27FC236}">
                  <a16:creationId xmlns:a16="http://schemas.microsoft.com/office/drawing/2014/main" id="{FF1C902B-C715-67B8-3168-A63E2F281498}"/>
                </a:ext>
              </a:extLst>
            </p:cNvPr>
            <p:cNvSpPr/>
            <p:nvPr/>
          </p:nvSpPr>
          <p:spPr>
            <a:xfrm>
              <a:off x="956547" y="399845"/>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55" name="Google Shape;820;p28">
              <a:extLst>
                <a:ext uri="{FF2B5EF4-FFF2-40B4-BE49-F238E27FC236}">
                  <a16:creationId xmlns:a16="http://schemas.microsoft.com/office/drawing/2014/main" id="{98511FF8-6D97-E2F5-CF65-0D3599595C98}"/>
                </a:ext>
              </a:extLst>
            </p:cNvPr>
            <p:cNvSpPr/>
            <p:nvPr/>
          </p:nvSpPr>
          <p:spPr>
            <a:xfrm>
              <a:off x="1276508" y="1798868"/>
              <a:ext cx="153250" cy="148587"/>
            </a:xfrm>
            <a:prstGeom prst="ellipse">
              <a:avLst/>
            </a:prstGeom>
            <a:solidFill>
              <a:srgbClr val="3F4756"/>
            </a:solidFill>
            <a:ln w="12700" cap="flat">
              <a:noFill/>
              <a:miter lim="400000"/>
            </a:ln>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grpSp>
      <p:grpSp>
        <p:nvGrpSpPr>
          <p:cNvPr id="56" name="Group">
            <a:extLst>
              <a:ext uri="{FF2B5EF4-FFF2-40B4-BE49-F238E27FC236}">
                <a16:creationId xmlns:a16="http://schemas.microsoft.com/office/drawing/2014/main" id="{95E7427D-7318-43D0-01CC-488CA9A24F39}"/>
              </a:ext>
            </a:extLst>
          </p:cNvPr>
          <p:cNvGrpSpPr>
            <a:grpSpLocks noChangeAspect="1"/>
          </p:cNvGrpSpPr>
          <p:nvPr/>
        </p:nvGrpSpPr>
        <p:grpSpPr>
          <a:xfrm>
            <a:off x="3800583" y="5918631"/>
            <a:ext cx="1049176" cy="1193299"/>
            <a:chOff x="0" y="43350"/>
            <a:chExt cx="2863718" cy="3257098"/>
          </a:xfrm>
        </p:grpSpPr>
        <p:sp>
          <p:nvSpPr>
            <p:cNvPr id="57" name="Google Shape;797;p28">
              <a:extLst>
                <a:ext uri="{FF2B5EF4-FFF2-40B4-BE49-F238E27FC236}">
                  <a16:creationId xmlns:a16="http://schemas.microsoft.com/office/drawing/2014/main" id="{51C6D4CD-473A-3B83-8B2C-261DCCEEC92E}"/>
                </a:ext>
              </a:extLst>
            </p:cNvPr>
            <p:cNvSpPr/>
            <p:nvPr/>
          </p:nvSpPr>
          <p:spPr>
            <a:xfrm>
              <a:off x="0" y="345914"/>
              <a:ext cx="2863718" cy="1898691"/>
            </a:xfrm>
            <a:prstGeom prst="ellipse">
              <a:avLst/>
            </a:prstGeom>
            <a:solidFill>
              <a:srgbClr val="8AAAE3"/>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58" name="Google Shape;798;p28">
              <a:extLst>
                <a:ext uri="{FF2B5EF4-FFF2-40B4-BE49-F238E27FC236}">
                  <a16:creationId xmlns:a16="http://schemas.microsoft.com/office/drawing/2014/main" id="{0CA6B9B5-BF4E-46AF-9B6E-7565CF976E69}"/>
                </a:ext>
              </a:extLst>
            </p:cNvPr>
            <p:cNvSpPr/>
            <p:nvPr/>
          </p:nvSpPr>
          <p:spPr>
            <a:xfrm>
              <a:off x="557428" y="696875"/>
              <a:ext cx="2162970" cy="1312274"/>
            </a:xfrm>
            <a:prstGeom prst="ellipse">
              <a:avLst/>
            </a:prstGeom>
            <a:solidFill>
              <a:srgbClr val="FFFFFF"/>
            </a:solidFill>
            <a:ln w="6350" cap="flat">
              <a:solidFill>
                <a:srgbClr val="424242"/>
              </a:solidFill>
              <a:prstDash val="solid"/>
              <a:miter lim="400000"/>
            </a:ln>
            <a:effectLst>
              <a:outerShdw blurRad="101600" dist="50800" dir="5400000" rotWithShape="0">
                <a:srgbClr val="000000">
                  <a:alpha val="20000"/>
                </a:srgbClr>
              </a:outerShdw>
            </a:effectLst>
          </p:spPr>
          <p:txBody>
            <a:bodyPr wrap="square" lIns="0" tIns="0" rIns="0" bIns="0" numCol="1" anchor="ctr">
              <a:noAutofit/>
            </a:bodyPr>
            <a:lstStyle/>
            <a:p>
              <a:pPr defTabSz="914400">
                <a:defRPr sz="1400" b="0">
                  <a:solidFill>
                    <a:srgbClr val="737572"/>
                  </a:solidFill>
                  <a:latin typeface="Arial"/>
                  <a:ea typeface="Arial"/>
                  <a:cs typeface="Arial"/>
                  <a:sym typeface="Arial"/>
                </a:defRPr>
              </a:pPr>
              <a:endParaRPr/>
            </a:p>
          </p:txBody>
        </p:sp>
        <p:sp>
          <p:nvSpPr>
            <p:cNvPr id="59" name="Google Shape;799;p28">
              <a:extLst>
                <a:ext uri="{FF2B5EF4-FFF2-40B4-BE49-F238E27FC236}">
                  <a16:creationId xmlns:a16="http://schemas.microsoft.com/office/drawing/2014/main" id="{0436EE84-C84A-D1E0-2C0B-1EB8CD097587}"/>
                </a:ext>
              </a:extLst>
            </p:cNvPr>
            <p:cNvSpPr txBox="1"/>
            <p:nvPr/>
          </p:nvSpPr>
          <p:spPr>
            <a:xfrm>
              <a:off x="1083057" y="43350"/>
              <a:ext cx="1664970" cy="3257098"/>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914400">
                <a:defRPr sz="16000" b="0">
                  <a:solidFill>
                    <a:srgbClr val="3F4756"/>
                  </a:solidFill>
                  <a:latin typeface="Arial Black"/>
                  <a:ea typeface="Arial Black"/>
                  <a:cs typeface="Arial Black"/>
                  <a:sym typeface="Arial Black"/>
                </a:defRPr>
              </a:lvl1pPr>
            </a:lstStyle>
            <a:p>
              <a:r>
                <a:rPr sz="5800" dirty="0"/>
                <a:t>R</a:t>
              </a:r>
            </a:p>
          </p:txBody>
        </p:sp>
      </p:grpSp>
      <p:grpSp>
        <p:nvGrpSpPr>
          <p:cNvPr id="1040" name="Group">
            <a:extLst>
              <a:ext uri="{FF2B5EF4-FFF2-40B4-BE49-F238E27FC236}">
                <a16:creationId xmlns:a16="http://schemas.microsoft.com/office/drawing/2014/main" id="{4305EDDD-563D-A291-0592-C7AE6C78C1A7}"/>
              </a:ext>
            </a:extLst>
          </p:cNvPr>
          <p:cNvGrpSpPr>
            <a:grpSpLocks noChangeAspect="1"/>
          </p:cNvGrpSpPr>
          <p:nvPr/>
        </p:nvGrpSpPr>
        <p:grpSpPr>
          <a:xfrm>
            <a:off x="2335243" y="6009413"/>
            <a:ext cx="793377" cy="792000"/>
            <a:chOff x="0" y="0"/>
            <a:chExt cx="2334690" cy="2330637"/>
          </a:xfrm>
        </p:grpSpPr>
        <p:sp>
          <p:nvSpPr>
            <p:cNvPr id="1041" name="Google Shape;805;p28">
              <a:extLst>
                <a:ext uri="{FF2B5EF4-FFF2-40B4-BE49-F238E27FC236}">
                  <a16:creationId xmlns:a16="http://schemas.microsoft.com/office/drawing/2014/main" id="{2AC76284-4C7A-3C94-2813-61C149DA6F64}"/>
                </a:ext>
              </a:extLst>
            </p:cNvPr>
            <p:cNvSpPr/>
            <p:nvPr/>
          </p:nvSpPr>
          <p:spPr>
            <a:xfrm rot="16200000">
              <a:off x="2026" y="-2027"/>
              <a:ext cx="2330639" cy="2334692"/>
            </a:xfrm>
            <a:prstGeom prst="ellipse">
              <a:avLst/>
            </a:prstGeom>
            <a:solidFill>
              <a:srgbClr val="436C6E"/>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42" name="Shape">
              <a:extLst>
                <a:ext uri="{FF2B5EF4-FFF2-40B4-BE49-F238E27FC236}">
                  <a16:creationId xmlns:a16="http://schemas.microsoft.com/office/drawing/2014/main" id="{89471782-80F2-E69A-7BDD-50C8B8510FB5}"/>
                </a:ext>
              </a:extLst>
            </p:cNvPr>
            <p:cNvSpPr/>
            <p:nvPr/>
          </p:nvSpPr>
          <p:spPr>
            <a:xfrm>
              <a:off x="309226" y="550737"/>
              <a:ext cx="1620310" cy="1767424"/>
            </a:xfrm>
            <a:custGeom>
              <a:avLst/>
              <a:gdLst/>
              <a:ahLst/>
              <a:cxnLst>
                <a:cxn ang="0">
                  <a:pos x="wd2" y="hd2"/>
                </a:cxn>
                <a:cxn ang="5400000">
                  <a:pos x="wd2" y="hd2"/>
                </a:cxn>
                <a:cxn ang="10800000">
                  <a:pos x="wd2" y="hd2"/>
                </a:cxn>
                <a:cxn ang="16200000">
                  <a:pos x="wd2" y="hd2"/>
                </a:cxn>
              </a:cxnLst>
              <a:rect l="0" t="0" r="r" b="b"/>
              <a:pathLst>
                <a:path w="21567" h="21576" extrusionOk="0">
                  <a:moveTo>
                    <a:pt x="7730" y="1516"/>
                  </a:moveTo>
                  <a:cubicBezTo>
                    <a:pt x="8389" y="1306"/>
                    <a:pt x="9069" y="1158"/>
                    <a:pt x="9761" y="1075"/>
                  </a:cubicBezTo>
                  <a:cubicBezTo>
                    <a:pt x="10441" y="993"/>
                    <a:pt x="11128" y="975"/>
                    <a:pt x="11811" y="1019"/>
                  </a:cubicBezTo>
                  <a:cubicBezTo>
                    <a:pt x="12475" y="996"/>
                    <a:pt x="13141" y="1031"/>
                    <a:pt x="13797" y="1124"/>
                  </a:cubicBezTo>
                  <a:cubicBezTo>
                    <a:pt x="14379" y="1206"/>
                    <a:pt x="14953" y="1334"/>
                    <a:pt x="15511" y="1504"/>
                  </a:cubicBezTo>
                  <a:cubicBezTo>
                    <a:pt x="15841" y="1283"/>
                    <a:pt x="16188" y="1084"/>
                    <a:pt x="16549" y="908"/>
                  </a:cubicBezTo>
                  <a:cubicBezTo>
                    <a:pt x="17222" y="579"/>
                    <a:pt x="17939" y="333"/>
                    <a:pt x="18682" y="173"/>
                  </a:cubicBezTo>
                  <a:cubicBezTo>
                    <a:pt x="19044" y="94"/>
                    <a:pt x="19411" y="37"/>
                    <a:pt x="19780" y="0"/>
                  </a:cubicBezTo>
                  <a:cubicBezTo>
                    <a:pt x="20027" y="464"/>
                    <a:pt x="20189" y="962"/>
                    <a:pt x="20259" y="1473"/>
                  </a:cubicBezTo>
                  <a:cubicBezTo>
                    <a:pt x="20366" y="2242"/>
                    <a:pt x="20265" y="3022"/>
                    <a:pt x="19965" y="3747"/>
                  </a:cubicBezTo>
                  <a:cubicBezTo>
                    <a:pt x="20305" y="4027"/>
                    <a:pt x="20594" y="4355"/>
                    <a:pt x="20819" y="4719"/>
                  </a:cubicBezTo>
                  <a:cubicBezTo>
                    <a:pt x="21220" y="5366"/>
                    <a:pt x="21408" y="6098"/>
                    <a:pt x="21500" y="6835"/>
                  </a:cubicBezTo>
                  <a:cubicBezTo>
                    <a:pt x="21600" y="7629"/>
                    <a:pt x="21591" y="8432"/>
                    <a:pt x="21447" y="9220"/>
                  </a:cubicBezTo>
                  <a:cubicBezTo>
                    <a:pt x="21293" y="10059"/>
                    <a:pt x="20985" y="10875"/>
                    <a:pt x="20442" y="11568"/>
                  </a:cubicBezTo>
                  <a:cubicBezTo>
                    <a:pt x="19850" y="12323"/>
                    <a:pt x="19018" y="12884"/>
                    <a:pt x="18104" y="13291"/>
                  </a:cubicBezTo>
                  <a:cubicBezTo>
                    <a:pt x="17009" y="13778"/>
                    <a:pt x="15812" y="14042"/>
                    <a:pt x="14594" y="14066"/>
                  </a:cubicBezTo>
                  <a:cubicBezTo>
                    <a:pt x="14768" y="14261"/>
                    <a:pt x="14919" y="14473"/>
                    <a:pt x="15047" y="14696"/>
                  </a:cubicBezTo>
                  <a:cubicBezTo>
                    <a:pt x="15397" y="15311"/>
                    <a:pt x="15557" y="16002"/>
                    <a:pt x="15507" y="16694"/>
                  </a:cubicBezTo>
                  <a:lnTo>
                    <a:pt x="15459" y="20073"/>
                  </a:lnTo>
                  <a:cubicBezTo>
                    <a:pt x="15458" y="20199"/>
                    <a:pt x="15472" y="20325"/>
                    <a:pt x="15500" y="20448"/>
                  </a:cubicBezTo>
                  <a:cubicBezTo>
                    <a:pt x="15541" y="20624"/>
                    <a:pt x="15612" y="20794"/>
                    <a:pt x="15710" y="20950"/>
                  </a:cubicBezTo>
                  <a:cubicBezTo>
                    <a:pt x="14379" y="21337"/>
                    <a:pt x="12993" y="21547"/>
                    <a:pt x="11596" y="21573"/>
                  </a:cubicBezTo>
                  <a:cubicBezTo>
                    <a:pt x="10158" y="21600"/>
                    <a:pt x="8725" y="21432"/>
                    <a:pt x="7341" y="21075"/>
                  </a:cubicBezTo>
                  <a:cubicBezTo>
                    <a:pt x="7463" y="20890"/>
                    <a:pt x="7561" y="20692"/>
                    <a:pt x="7633" y="20486"/>
                  </a:cubicBezTo>
                  <a:cubicBezTo>
                    <a:pt x="7673" y="20372"/>
                    <a:pt x="7704" y="20256"/>
                    <a:pt x="7727" y="20138"/>
                  </a:cubicBezTo>
                  <a:cubicBezTo>
                    <a:pt x="7747" y="19764"/>
                    <a:pt x="7756" y="19389"/>
                    <a:pt x="7754" y="19014"/>
                  </a:cubicBezTo>
                  <a:cubicBezTo>
                    <a:pt x="7752" y="18624"/>
                    <a:pt x="7738" y="18235"/>
                    <a:pt x="7713" y="17845"/>
                  </a:cubicBezTo>
                  <a:cubicBezTo>
                    <a:pt x="7370" y="17929"/>
                    <a:pt x="7020" y="17983"/>
                    <a:pt x="6667" y="18006"/>
                  </a:cubicBezTo>
                  <a:cubicBezTo>
                    <a:pt x="6011" y="18050"/>
                    <a:pt x="5354" y="17991"/>
                    <a:pt x="4715" y="17852"/>
                  </a:cubicBezTo>
                  <a:cubicBezTo>
                    <a:pt x="4166" y="17733"/>
                    <a:pt x="3625" y="17552"/>
                    <a:pt x="3204" y="17208"/>
                  </a:cubicBezTo>
                  <a:cubicBezTo>
                    <a:pt x="2825" y="16898"/>
                    <a:pt x="2579" y="16484"/>
                    <a:pt x="2375" y="16059"/>
                  </a:cubicBezTo>
                  <a:cubicBezTo>
                    <a:pt x="2166" y="15622"/>
                    <a:pt x="1989" y="15160"/>
                    <a:pt x="1617" y="14823"/>
                  </a:cubicBezTo>
                  <a:cubicBezTo>
                    <a:pt x="1311" y="14547"/>
                    <a:pt x="906" y="14390"/>
                    <a:pt x="561" y="14158"/>
                  </a:cubicBezTo>
                  <a:cubicBezTo>
                    <a:pt x="348" y="14014"/>
                    <a:pt x="159" y="13843"/>
                    <a:pt x="0" y="13649"/>
                  </a:cubicBezTo>
                  <a:cubicBezTo>
                    <a:pt x="309" y="13427"/>
                    <a:pt x="698" y="13319"/>
                    <a:pt x="1090" y="13344"/>
                  </a:cubicBezTo>
                  <a:cubicBezTo>
                    <a:pt x="1416" y="13366"/>
                    <a:pt x="1723" y="13478"/>
                    <a:pt x="2002" y="13632"/>
                  </a:cubicBezTo>
                  <a:cubicBezTo>
                    <a:pt x="2597" y="13959"/>
                    <a:pt x="3046" y="14455"/>
                    <a:pt x="3467" y="14959"/>
                  </a:cubicBezTo>
                  <a:cubicBezTo>
                    <a:pt x="3803" y="15361"/>
                    <a:pt x="4138" y="15782"/>
                    <a:pt x="4629" y="16019"/>
                  </a:cubicBezTo>
                  <a:cubicBezTo>
                    <a:pt x="5114" y="16253"/>
                    <a:pt x="5678" y="16274"/>
                    <a:pt x="6224" y="16225"/>
                  </a:cubicBezTo>
                  <a:cubicBezTo>
                    <a:pt x="6758" y="16178"/>
                    <a:pt x="7282" y="16067"/>
                    <a:pt x="7784" y="15896"/>
                  </a:cubicBezTo>
                  <a:cubicBezTo>
                    <a:pt x="7795" y="15735"/>
                    <a:pt x="7823" y="15577"/>
                    <a:pt x="7866" y="15421"/>
                  </a:cubicBezTo>
                  <a:cubicBezTo>
                    <a:pt x="8013" y="14894"/>
                    <a:pt x="8335" y="14420"/>
                    <a:pt x="8789" y="14067"/>
                  </a:cubicBezTo>
                  <a:cubicBezTo>
                    <a:pt x="8430" y="14048"/>
                    <a:pt x="8074" y="14011"/>
                    <a:pt x="7720" y="13955"/>
                  </a:cubicBezTo>
                  <a:cubicBezTo>
                    <a:pt x="6922" y="13829"/>
                    <a:pt x="6144" y="13611"/>
                    <a:pt x="5407" y="13305"/>
                  </a:cubicBezTo>
                  <a:cubicBezTo>
                    <a:pt x="4674" y="13001"/>
                    <a:pt x="3985" y="12613"/>
                    <a:pt x="3401" y="12107"/>
                  </a:cubicBezTo>
                  <a:cubicBezTo>
                    <a:pt x="2898" y="11672"/>
                    <a:pt x="2482" y="11157"/>
                    <a:pt x="2196" y="10580"/>
                  </a:cubicBezTo>
                  <a:cubicBezTo>
                    <a:pt x="1853" y="9887"/>
                    <a:pt x="1709" y="9130"/>
                    <a:pt x="1642" y="8372"/>
                  </a:cubicBezTo>
                  <a:cubicBezTo>
                    <a:pt x="1571" y="7574"/>
                    <a:pt x="1584" y="6766"/>
                    <a:pt x="1794" y="5988"/>
                  </a:cubicBezTo>
                  <a:cubicBezTo>
                    <a:pt x="1972" y="5326"/>
                    <a:pt x="2290" y="4699"/>
                    <a:pt x="2772" y="4179"/>
                  </a:cubicBezTo>
                  <a:cubicBezTo>
                    <a:pt x="2941" y="3997"/>
                    <a:pt x="3129" y="3830"/>
                    <a:pt x="3333" y="3680"/>
                  </a:cubicBezTo>
                  <a:cubicBezTo>
                    <a:pt x="3190" y="3507"/>
                    <a:pt x="3080" y="3314"/>
                    <a:pt x="3008" y="3108"/>
                  </a:cubicBezTo>
                  <a:cubicBezTo>
                    <a:pt x="2882" y="2752"/>
                    <a:pt x="2871" y="2374"/>
                    <a:pt x="2907" y="2002"/>
                  </a:cubicBezTo>
                  <a:cubicBezTo>
                    <a:pt x="2948" y="1584"/>
                    <a:pt x="3047" y="1173"/>
                    <a:pt x="3154" y="765"/>
                  </a:cubicBezTo>
                  <a:cubicBezTo>
                    <a:pt x="3216" y="531"/>
                    <a:pt x="3280" y="297"/>
                    <a:pt x="3347" y="63"/>
                  </a:cubicBezTo>
                  <a:cubicBezTo>
                    <a:pt x="3752" y="36"/>
                    <a:pt x="4159" y="55"/>
                    <a:pt x="4558" y="121"/>
                  </a:cubicBezTo>
                  <a:cubicBezTo>
                    <a:pt x="4978" y="190"/>
                    <a:pt x="5385" y="310"/>
                    <a:pt x="5770" y="477"/>
                  </a:cubicBezTo>
                  <a:cubicBezTo>
                    <a:pt x="6128" y="616"/>
                    <a:pt x="6476" y="776"/>
                    <a:pt x="6811" y="955"/>
                  </a:cubicBezTo>
                  <a:cubicBezTo>
                    <a:pt x="7130" y="1125"/>
                    <a:pt x="7436" y="1313"/>
                    <a:pt x="7730" y="1516"/>
                  </a:cubicBezTo>
                  <a:close/>
                </a:path>
              </a:pathLst>
            </a:custGeom>
            <a:solidFill>
              <a:srgbClr val="FFFFFF"/>
            </a:solidFill>
            <a:ln w="12700" cap="flat">
              <a:solidFill>
                <a:srgbClr val="3F4756"/>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43" name="Shape">
              <a:extLst>
                <a:ext uri="{FF2B5EF4-FFF2-40B4-BE49-F238E27FC236}">
                  <a16:creationId xmlns:a16="http://schemas.microsoft.com/office/drawing/2014/main" id="{3CCA8CE2-A201-177C-ACBD-10BF9DEFE1EB}"/>
                </a:ext>
              </a:extLst>
            </p:cNvPr>
            <p:cNvSpPr/>
            <p:nvPr/>
          </p:nvSpPr>
          <p:spPr>
            <a:xfrm rot="1740000">
              <a:off x="425331" y="1682568"/>
              <a:ext cx="45691" cy="21604"/>
            </a:xfrm>
            <a:custGeom>
              <a:avLst/>
              <a:gdLst/>
              <a:ahLst/>
              <a:cxnLst>
                <a:cxn ang="0">
                  <a:pos x="wd2" y="hd2"/>
                </a:cxn>
                <a:cxn ang="5400000">
                  <a:pos x="wd2" y="hd2"/>
                </a:cxn>
                <a:cxn ang="10800000">
                  <a:pos x="wd2" y="hd2"/>
                </a:cxn>
                <a:cxn ang="16200000">
                  <a:pos x="wd2" y="hd2"/>
                </a:cxn>
              </a:cxnLst>
              <a:rect l="0" t="0" r="r" b="b"/>
              <a:pathLst>
                <a:path w="19673" h="19651" extrusionOk="0">
                  <a:moveTo>
                    <a:pt x="16799" y="2844"/>
                  </a:moveTo>
                  <a:cubicBezTo>
                    <a:pt x="20636" y="6663"/>
                    <a:pt x="20629" y="12884"/>
                    <a:pt x="16784" y="16740"/>
                  </a:cubicBezTo>
                  <a:cubicBezTo>
                    <a:pt x="12938" y="20596"/>
                    <a:pt x="6710" y="20626"/>
                    <a:pt x="2873" y="16808"/>
                  </a:cubicBezTo>
                  <a:cubicBezTo>
                    <a:pt x="-964" y="12989"/>
                    <a:pt x="-957" y="6768"/>
                    <a:pt x="2888" y="2912"/>
                  </a:cubicBezTo>
                  <a:cubicBezTo>
                    <a:pt x="6734" y="-944"/>
                    <a:pt x="12962" y="-974"/>
                    <a:pt x="16799" y="2844"/>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44" name="Shape">
              <a:extLst>
                <a:ext uri="{FF2B5EF4-FFF2-40B4-BE49-F238E27FC236}">
                  <a16:creationId xmlns:a16="http://schemas.microsoft.com/office/drawing/2014/main" id="{B7B69817-BD63-7EE9-01E6-3320BC8F9732}"/>
                </a:ext>
              </a:extLst>
            </p:cNvPr>
            <p:cNvSpPr/>
            <p:nvPr/>
          </p:nvSpPr>
          <p:spPr>
            <a:xfrm rot="2400000">
              <a:off x="471451" y="1720314"/>
              <a:ext cx="45646" cy="21625"/>
            </a:xfrm>
            <a:custGeom>
              <a:avLst/>
              <a:gdLst/>
              <a:ahLst/>
              <a:cxnLst>
                <a:cxn ang="0">
                  <a:pos x="wd2" y="hd2"/>
                </a:cxn>
                <a:cxn ang="5400000">
                  <a:pos x="wd2" y="hd2"/>
                </a:cxn>
                <a:cxn ang="10800000">
                  <a:pos x="wd2" y="hd2"/>
                </a:cxn>
                <a:cxn ang="16200000">
                  <a:pos x="wd2" y="hd2"/>
                </a:cxn>
              </a:cxnLst>
              <a:rect l="0" t="0" r="r" b="b"/>
              <a:pathLst>
                <a:path w="19672" h="19647" extrusionOk="0">
                  <a:moveTo>
                    <a:pt x="16800" y="2838"/>
                  </a:moveTo>
                  <a:cubicBezTo>
                    <a:pt x="20636" y="6652"/>
                    <a:pt x="20628" y="12872"/>
                    <a:pt x="16782" y="16730"/>
                  </a:cubicBezTo>
                  <a:cubicBezTo>
                    <a:pt x="12936" y="20588"/>
                    <a:pt x="6708" y="20623"/>
                    <a:pt x="2872" y="16808"/>
                  </a:cubicBezTo>
                  <a:cubicBezTo>
                    <a:pt x="-964" y="12994"/>
                    <a:pt x="-956" y="6774"/>
                    <a:pt x="2890" y="2916"/>
                  </a:cubicBezTo>
                  <a:cubicBezTo>
                    <a:pt x="6736" y="-942"/>
                    <a:pt x="12964" y="-977"/>
                    <a:pt x="16800" y="2838"/>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45" name="Shape">
              <a:extLst>
                <a:ext uri="{FF2B5EF4-FFF2-40B4-BE49-F238E27FC236}">
                  <a16:creationId xmlns:a16="http://schemas.microsoft.com/office/drawing/2014/main" id="{DA9759AF-2CBC-81FB-BF77-D24EF07760A1}"/>
                </a:ext>
              </a:extLst>
            </p:cNvPr>
            <p:cNvSpPr/>
            <p:nvPr/>
          </p:nvSpPr>
          <p:spPr>
            <a:xfrm rot="2100000">
              <a:off x="517538" y="1782348"/>
              <a:ext cx="45668" cy="21615"/>
            </a:xfrm>
            <a:custGeom>
              <a:avLst/>
              <a:gdLst/>
              <a:ahLst/>
              <a:cxnLst>
                <a:cxn ang="0">
                  <a:pos x="wd2" y="hd2"/>
                </a:cxn>
                <a:cxn ang="5400000">
                  <a:pos x="wd2" y="hd2"/>
                </a:cxn>
                <a:cxn ang="10800000">
                  <a:pos x="wd2" y="hd2"/>
                </a:cxn>
                <a:cxn ang="16200000">
                  <a:pos x="wd2" y="hd2"/>
                </a:cxn>
              </a:cxnLst>
              <a:rect l="0" t="0" r="r" b="b"/>
              <a:pathLst>
                <a:path w="19672" h="19648" extrusionOk="0">
                  <a:moveTo>
                    <a:pt x="16799" y="2840"/>
                  </a:moveTo>
                  <a:cubicBezTo>
                    <a:pt x="20636" y="6656"/>
                    <a:pt x="20628" y="12876"/>
                    <a:pt x="16783" y="16733"/>
                  </a:cubicBezTo>
                  <a:cubicBezTo>
                    <a:pt x="12937" y="20590"/>
                    <a:pt x="6709" y="20624"/>
                    <a:pt x="2873" y="16808"/>
                  </a:cubicBezTo>
                  <a:cubicBezTo>
                    <a:pt x="-964" y="12992"/>
                    <a:pt x="-956" y="6772"/>
                    <a:pt x="2889" y="2915"/>
                  </a:cubicBezTo>
                  <a:cubicBezTo>
                    <a:pt x="6735" y="-942"/>
                    <a:pt x="12963" y="-976"/>
                    <a:pt x="16799" y="284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46" name="Shape">
              <a:extLst>
                <a:ext uri="{FF2B5EF4-FFF2-40B4-BE49-F238E27FC236}">
                  <a16:creationId xmlns:a16="http://schemas.microsoft.com/office/drawing/2014/main" id="{6177450F-31CD-E727-32DC-1C443A7EA31B}"/>
                </a:ext>
              </a:extLst>
            </p:cNvPr>
            <p:cNvSpPr/>
            <p:nvPr/>
          </p:nvSpPr>
          <p:spPr>
            <a:xfrm rot="2280000">
              <a:off x="571778" y="1844374"/>
              <a:ext cx="45655" cy="21621"/>
            </a:xfrm>
            <a:custGeom>
              <a:avLst/>
              <a:gdLst/>
              <a:ahLst/>
              <a:cxnLst>
                <a:cxn ang="0">
                  <a:pos x="wd2" y="hd2"/>
                </a:cxn>
                <a:cxn ang="5400000">
                  <a:pos x="wd2" y="hd2"/>
                </a:cxn>
                <a:cxn ang="10800000">
                  <a:pos x="wd2" y="hd2"/>
                </a:cxn>
                <a:cxn ang="16200000">
                  <a:pos x="wd2" y="hd2"/>
                </a:cxn>
              </a:cxnLst>
              <a:rect l="0" t="0" r="r" b="b"/>
              <a:pathLst>
                <a:path w="19672" h="19647" extrusionOk="0">
                  <a:moveTo>
                    <a:pt x="16800" y="2839"/>
                  </a:moveTo>
                  <a:cubicBezTo>
                    <a:pt x="20636" y="6654"/>
                    <a:pt x="20628" y="12874"/>
                    <a:pt x="16782" y="16732"/>
                  </a:cubicBezTo>
                  <a:cubicBezTo>
                    <a:pt x="12936" y="20589"/>
                    <a:pt x="6709" y="20624"/>
                    <a:pt x="2872" y="16809"/>
                  </a:cubicBezTo>
                  <a:cubicBezTo>
                    <a:pt x="-964" y="12994"/>
                    <a:pt x="-956" y="6774"/>
                    <a:pt x="2890" y="2916"/>
                  </a:cubicBezTo>
                  <a:cubicBezTo>
                    <a:pt x="6736" y="-941"/>
                    <a:pt x="12963" y="-976"/>
                    <a:pt x="16800" y="2839"/>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47" name="Shape">
              <a:extLst>
                <a:ext uri="{FF2B5EF4-FFF2-40B4-BE49-F238E27FC236}">
                  <a16:creationId xmlns:a16="http://schemas.microsoft.com/office/drawing/2014/main" id="{5353E082-BA0F-40B8-86F4-557C79CEB338}"/>
                </a:ext>
              </a:extLst>
            </p:cNvPr>
            <p:cNvSpPr/>
            <p:nvPr/>
          </p:nvSpPr>
          <p:spPr>
            <a:xfrm rot="1320000">
              <a:off x="650675" y="1886465"/>
              <a:ext cx="56553" cy="32389"/>
            </a:xfrm>
            <a:custGeom>
              <a:avLst/>
              <a:gdLst/>
              <a:ahLst/>
              <a:cxnLst>
                <a:cxn ang="0">
                  <a:pos x="wd2" y="hd2"/>
                </a:cxn>
                <a:cxn ang="5400000">
                  <a:pos x="wd2" y="hd2"/>
                </a:cxn>
                <a:cxn ang="10800000">
                  <a:pos x="wd2" y="hd2"/>
                </a:cxn>
                <a:cxn ang="16200000">
                  <a:pos x="wd2" y="hd2"/>
                </a:cxn>
              </a:cxnLst>
              <a:rect l="0" t="0" r="r" b="b"/>
              <a:pathLst>
                <a:path w="19673" h="19660" extrusionOk="0">
                  <a:moveTo>
                    <a:pt x="16799" y="2856"/>
                  </a:moveTo>
                  <a:cubicBezTo>
                    <a:pt x="20636" y="6682"/>
                    <a:pt x="20629" y="12906"/>
                    <a:pt x="16784" y="16758"/>
                  </a:cubicBezTo>
                  <a:cubicBezTo>
                    <a:pt x="12938" y="20609"/>
                    <a:pt x="6710" y="20630"/>
                    <a:pt x="2873" y="16804"/>
                  </a:cubicBezTo>
                  <a:cubicBezTo>
                    <a:pt x="-964" y="12978"/>
                    <a:pt x="-957" y="6754"/>
                    <a:pt x="2888" y="2902"/>
                  </a:cubicBezTo>
                  <a:cubicBezTo>
                    <a:pt x="6734" y="-949"/>
                    <a:pt x="12962" y="-970"/>
                    <a:pt x="16799" y="285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48" name="Shape">
              <a:extLst>
                <a:ext uri="{FF2B5EF4-FFF2-40B4-BE49-F238E27FC236}">
                  <a16:creationId xmlns:a16="http://schemas.microsoft.com/office/drawing/2014/main" id="{0573273D-FD05-9D25-FB53-5086B328AC12}"/>
                </a:ext>
              </a:extLst>
            </p:cNvPr>
            <p:cNvSpPr/>
            <p:nvPr/>
          </p:nvSpPr>
          <p:spPr>
            <a:xfrm rot="240000">
              <a:off x="747393" y="1896171"/>
              <a:ext cx="56594" cy="32365"/>
            </a:xfrm>
            <a:custGeom>
              <a:avLst/>
              <a:gdLst/>
              <a:ahLst/>
              <a:cxnLst>
                <a:cxn ang="0">
                  <a:pos x="wd2" y="hd2"/>
                </a:cxn>
                <a:cxn ang="5400000">
                  <a:pos x="wd2" y="hd2"/>
                </a:cxn>
                <a:cxn ang="10800000">
                  <a:pos x="wd2" y="hd2"/>
                </a:cxn>
                <a:cxn ang="16200000">
                  <a:pos x="wd2" y="hd2"/>
                </a:cxn>
              </a:cxnLst>
              <a:rect l="0" t="0" r="r" b="b"/>
              <a:pathLst>
                <a:path w="19678" h="19675" extrusionOk="0">
                  <a:moveTo>
                    <a:pt x="16798" y="2876"/>
                  </a:moveTo>
                  <a:cubicBezTo>
                    <a:pt x="20639" y="6715"/>
                    <a:pt x="20638" y="12944"/>
                    <a:pt x="16795" y="16789"/>
                  </a:cubicBezTo>
                  <a:cubicBezTo>
                    <a:pt x="12951" y="20633"/>
                    <a:pt x="6722" y="20637"/>
                    <a:pt x="2880" y="16798"/>
                  </a:cubicBezTo>
                  <a:cubicBezTo>
                    <a:pt x="-961" y="12959"/>
                    <a:pt x="-960" y="6730"/>
                    <a:pt x="2883" y="2885"/>
                  </a:cubicBezTo>
                  <a:cubicBezTo>
                    <a:pt x="6727" y="-959"/>
                    <a:pt x="12956" y="-963"/>
                    <a:pt x="16798" y="2876"/>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49" name="Shape">
              <a:extLst>
                <a:ext uri="{FF2B5EF4-FFF2-40B4-BE49-F238E27FC236}">
                  <a16:creationId xmlns:a16="http://schemas.microsoft.com/office/drawing/2014/main" id="{3BEB2C4A-BF22-0CA3-1861-464475C38780}"/>
                </a:ext>
              </a:extLst>
            </p:cNvPr>
            <p:cNvSpPr/>
            <p:nvPr/>
          </p:nvSpPr>
          <p:spPr>
            <a:xfrm rot="21120000">
              <a:off x="832053" y="1884848"/>
              <a:ext cx="56590" cy="32367"/>
            </a:xfrm>
            <a:custGeom>
              <a:avLst/>
              <a:gdLst/>
              <a:ahLst/>
              <a:cxnLst>
                <a:cxn ang="0">
                  <a:pos x="wd2" y="hd2"/>
                </a:cxn>
                <a:cxn ang="5400000">
                  <a:pos x="wd2" y="hd2"/>
                </a:cxn>
                <a:cxn ang="10800000">
                  <a:pos x="wd2" y="hd2"/>
                </a:cxn>
                <a:cxn ang="16200000">
                  <a:pos x="wd2" y="hd2"/>
                </a:cxn>
              </a:cxnLst>
              <a:rect l="0" t="0" r="r" b="b"/>
              <a:pathLst>
                <a:path w="19676" h="19671" extrusionOk="0">
                  <a:moveTo>
                    <a:pt x="16792" y="2890"/>
                  </a:moveTo>
                  <a:cubicBezTo>
                    <a:pt x="20635" y="6736"/>
                    <a:pt x="20638" y="12964"/>
                    <a:pt x="16798" y="16800"/>
                  </a:cubicBezTo>
                  <a:cubicBezTo>
                    <a:pt x="12957" y="20636"/>
                    <a:pt x="6728" y="20628"/>
                    <a:pt x="2884" y="16782"/>
                  </a:cubicBezTo>
                  <a:cubicBezTo>
                    <a:pt x="-959" y="12936"/>
                    <a:pt x="-962" y="6708"/>
                    <a:pt x="2878" y="2872"/>
                  </a:cubicBezTo>
                  <a:cubicBezTo>
                    <a:pt x="6719" y="-964"/>
                    <a:pt x="12948" y="-956"/>
                    <a:pt x="16792" y="2890"/>
                  </a:cubicBezTo>
                  <a:close/>
                </a:path>
              </a:pathLst>
            </a:cu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50" name="Shape">
              <a:extLst>
                <a:ext uri="{FF2B5EF4-FFF2-40B4-BE49-F238E27FC236}">
                  <a16:creationId xmlns:a16="http://schemas.microsoft.com/office/drawing/2014/main" id="{D6CBB007-2060-24C8-30D3-2FB6262B872C}"/>
                </a:ext>
              </a:extLst>
            </p:cNvPr>
            <p:cNvSpPr/>
            <p:nvPr/>
          </p:nvSpPr>
          <p:spPr>
            <a:xfrm>
              <a:off x="600347" y="624394"/>
              <a:ext cx="186018" cy="175097"/>
            </a:xfrm>
            <a:custGeom>
              <a:avLst/>
              <a:gdLst/>
              <a:ahLst/>
              <a:cxnLst>
                <a:cxn ang="0">
                  <a:pos x="wd2" y="hd2"/>
                </a:cxn>
                <a:cxn ang="5400000">
                  <a:pos x="wd2" y="hd2"/>
                </a:cxn>
                <a:cxn ang="10800000">
                  <a:pos x="wd2" y="hd2"/>
                </a:cxn>
                <a:cxn ang="16200000">
                  <a:pos x="wd2" y="hd2"/>
                </a:cxn>
              </a:cxnLst>
              <a:rect l="0" t="0" r="r" b="b"/>
              <a:pathLst>
                <a:path w="21489" h="21600" extrusionOk="0">
                  <a:moveTo>
                    <a:pt x="2135" y="21600"/>
                  </a:moveTo>
                  <a:cubicBezTo>
                    <a:pt x="874" y="18253"/>
                    <a:pt x="156" y="14624"/>
                    <a:pt x="23" y="10925"/>
                  </a:cubicBezTo>
                  <a:cubicBezTo>
                    <a:pt x="-111" y="7206"/>
                    <a:pt x="348" y="3492"/>
                    <a:pt x="1373" y="0"/>
                  </a:cubicBezTo>
                  <a:cubicBezTo>
                    <a:pt x="3371" y="201"/>
                    <a:pt x="5354" y="606"/>
                    <a:pt x="7300" y="1210"/>
                  </a:cubicBezTo>
                  <a:cubicBezTo>
                    <a:pt x="12471" y="2816"/>
                    <a:pt x="17310" y="5797"/>
                    <a:pt x="21489" y="9952"/>
                  </a:cubicBezTo>
                  <a:cubicBezTo>
                    <a:pt x="17960" y="10955"/>
                    <a:pt x="14531" y="12454"/>
                    <a:pt x="11268" y="14421"/>
                  </a:cubicBezTo>
                  <a:cubicBezTo>
                    <a:pt x="8020" y="16378"/>
                    <a:pt x="4957" y="18786"/>
                    <a:pt x="2135"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51" name="Shape">
              <a:extLst>
                <a:ext uri="{FF2B5EF4-FFF2-40B4-BE49-F238E27FC236}">
                  <a16:creationId xmlns:a16="http://schemas.microsoft.com/office/drawing/2014/main" id="{A9BB9F3B-30AA-FAB6-8B78-5A2036C8D04E}"/>
                </a:ext>
              </a:extLst>
            </p:cNvPr>
            <p:cNvSpPr/>
            <p:nvPr/>
          </p:nvSpPr>
          <p:spPr>
            <a:xfrm flipH="1">
              <a:off x="1568853" y="623261"/>
              <a:ext cx="184775" cy="178303"/>
            </a:xfrm>
            <a:custGeom>
              <a:avLst/>
              <a:gdLst/>
              <a:ahLst/>
              <a:cxnLst>
                <a:cxn ang="0">
                  <a:pos x="wd2" y="hd2"/>
                </a:cxn>
                <a:cxn ang="5400000">
                  <a:pos x="wd2" y="hd2"/>
                </a:cxn>
                <a:cxn ang="10800000">
                  <a:pos x="wd2" y="hd2"/>
                </a:cxn>
                <a:cxn ang="16200000">
                  <a:pos x="wd2" y="hd2"/>
                </a:cxn>
              </a:cxnLst>
              <a:rect l="0" t="0" r="r" b="b"/>
              <a:pathLst>
                <a:path w="21483" h="21600" extrusionOk="0">
                  <a:moveTo>
                    <a:pt x="1993" y="21600"/>
                  </a:moveTo>
                  <a:cubicBezTo>
                    <a:pt x="843" y="18219"/>
                    <a:pt x="179" y="14601"/>
                    <a:pt x="31" y="10920"/>
                  </a:cubicBezTo>
                  <a:cubicBezTo>
                    <a:pt x="-117" y="7224"/>
                    <a:pt x="258" y="3525"/>
                    <a:pt x="1139" y="0"/>
                  </a:cubicBezTo>
                  <a:cubicBezTo>
                    <a:pt x="3267" y="18"/>
                    <a:pt x="5388" y="298"/>
                    <a:pt x="7474" y="836"/>
                  </a:cubicBezTo>
                  <a:cubicBezTo>
                    <a:pt x="12588" y="2157"/>
                    <a:pt x="17386" y="4993"/>
                    <a:pt x="21483" y="9117"/>
                  </a:cubicBezTo>
                  <a:cubicBezTo>
                    <a:pt x="17902" y="10543"/>
                    <a:pt x="14420" y="12348"/>
                    <a:pt x="11074" y="14515"/>
                  </a:cubicBezTo>
                  <a:cubicBezTo>
                    <a:pt x="7905" y="16567"/>
                    <a:pt x="4869" y="18936"/>
                    <a:pt x="1993" y="21600"/>
                  </a:cubicBezTo>
                  <a:close/>
                </a:path>
              </a:pathLst>
            </a:custGeom>
            <a:solidFill>
              <a:srgbClr val="3F4756"/>
            </a:solidFill>
            <a:ln w="9525"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052" name="Group">
            <a:extLst>
              <a:ext uri="{FF2B5EF4-FFF2-40B4-BE49-F238E27FC236}">
                <a16:creationId xmlns:a16="http://schemas.microsoft.com/office/drawing/2014/main" id="{F6460723-3A98-28E6-B21A-9983A687F815}"/>
              </a:ext>
            </a:extLst>
          </p:cNvPr>
          <p:cNvGrpSpPr>
            <a:grpSpLocks noChangeAspect="1"/>
          </p:cNvGrpSpPr>
          <p:nvPr/>
        </p:nvGrpSpPr>
        <p:grpSpPr>
          <a:xfrm>
            <a:off x="3135454" y="6001925"/>
            <a:ext cx="793378" cy="792000"/>
            <a:chOff x="0" y="-1"/>
            <a:chExt cx="2334692" cy="2330639"/>
          </a:xfrm>
        </p:grpSpPr>
        <p:sp>
          <p:nvSpPr>
            <p:cNvPr id="1053" name="Google Shape;805;p28">
              <a:extLst>
                <a:ext uri="{FF2B5EF4-FFF2-40B4-BE49-F238E27FC236}">
                  <a16:creationId xmlns:a16="http://schemas.microsoft.com/office/drawing/2014/main" id="{81E9890D-DEA3-F77B-A3FB-E2D31D482CF6}"/>
                </a:ext>
              </a:extLst>
            </p:cNvPr>
            <p:cNvSpPr/>
            <p:nvPr/>
          </p:nvSpPr>
          <p:spPr>
            <a:xfrm rot="16200000">
              <a:off x="2026" y="-2027"/>
              <a:ext cx="2330639" cy="2334692"/>
            </a:xfrm>
            <a:prstGeom prst="ellipse">
              <a:avLst/>
            </a:prstGeom>
            <a:solidFill>
              <a:srgbClr val="3F4756"/>
            </a:solidFill>
            <a:ln w="6350" cap="flat">
              <a:solidFill>
                <a:srgbClr val="3F4756"/>
              </a:solidFill>
              <a:prstDash val="solid"/>
              <a:miter lim="400000"/>
            </a:ln>
            <a:effectLst>
              <a:outerShdw blurRad="101600" dist="50800" dir="5400000" rotWithShape="0">
                <a:srgbClr val="000000">
                  <a:alpha val="20000"/>
                </a:srgbClr>
              </a:outerShdw>
            </a:effectLst>
          </p:spPr>
          <p:txBody>
            <a:bodyPr wrap="square" lIns="0" tIns="0" rIns="0" bIns="0" numCol="1" anchor="t">
              <a:noAutofit/>
            </a:bodyPr>
            <a:lstStyle/>
            <a:p>
              <a:pPr algn="l" defTabSz="914400">
                <a:defRPr sz="1400" b="0">
                  <a:solidFill>
                    <a:srgbClr val="737572"/>
                  </a:solidFill>
                  <a:latin typeface="Arial"/>
                  <a:ea typeface="Arial"/>
                  <a:cs typeface="Arial"/>
                  <a:sym typeface="Arial"/>
                </a:defRPr>
              </a:pPr>
              <a:endParaRPr/>
            </a:p>
          </p:txBody>
        </p:sp>
        <p:sp>
          <p:nvSpPr>
            <p:cNvPr id="1054" name="Rounded Rectangle">
              <a:extLst>
                <a:ext uri="{FF2B5EF4-FFF2-40B4-BE49-F238E27FC236}">
                  <a16:creationId xmlns:a16="http://schemas.microsoft.com/office/drawing/2014/main" id="{E4495607-7BC5-A8B6-D355-6C9733FF1A55}"/>
                </a:ext>
              </a:extLst>
            </p:cNvPr>
            <p:cNvSpPr/>
            <p:nvPr/>
          </p:nvSpPr>
          <p:spPr>
            <a:xfrm>
              <a:off x="451635" y="532573"/>
              <a:ext cx="1446634" cy="1213032"/>
            </a:xfrm>
            <a:prstGeom prst="roundRect">
              <a:avLst>
                <a:gd name="adj" fmla="val 7477"/>
              </a:avLst>
            </a:prstGeom>
            <a:solidFill>
              <a:srgbClr val="B2BFDB"/>
            </a:solidFill>
            <a:ln w="6350" cap="flat">
              <a:solidFill>
                <a:srgbClr val="FFFFFF"/>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55" name="Rectangle">
              <a:extLst>
                <a:ext uri="{FF2B5EF4-FFF2-40B4-BE49-F238E27FC236}">
                  <a16:creationId xmlns:a16="http://schemas.microsoft.com/office/drawing/2014/main" id="{89AD027A-4517-BB8C-5311-A1DF9EE58978}"/>
                </a:ext>
              </a:extLst>
            </p:cNvPr>
            <p:cNvSpPr/>
            <p:nvPr/>
          </p:nvSpPr>
          <p:spPr>
            <a:xfrm>
              <a:off x="564753" y="798438"/>
              <a:ext cx="1231492" cy="859650"/>
            </a:xfrm>
            <a:prstGeom prst="rect">
              <a:avLst/>
            </a:prstGeom>
            <a:solidFill>
              <a:srgbClr val="3F475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56" name="Rounded Rectangle">
              <a:extLst>
                <a:ext uri="{FF2B5EF4-FFF2-40B4-BE49-F238E27FC236}">
                  <a16:creationId xmlns:a16="http://schemas.microsoft.com/office/drawing/2014/main" id="{893782C4-F9ED-16C6-B77A-351A5CFC5503}"/>
                </a:ext>
              </a:extLst>
            </p:cNvPr>
            <p:cNvSpPr/>
            <p:nvPr/>
          </p:nvSpPr>
          <p:spPr>
            <a:xfrm>
              <a:off x="1414878" y="644511"/>
              <a:ext cx="95980" cy="87136"/>
            </a:xfrm>
            <a:prstGeom prst="roundRect">
              <a:avLst>
                <a:gd name="adj" fmla="val 7477"/>
              </a:avLst>
            </a:prstGeom>
            <a:solidFill>
              <a:srgbClr val="3F4756"/>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57" name="Rounded Rectangle">
              <a:extLst>
                <a:ext uri="{FF2B5EF4-FFF2-40B4-BE49-F238E27FC236}">
                  <a16:creationId xmlns:a16="http://schemas.microsoft.com/office/drawing/2014/main" id="{8E14551A-A1C9-3421-4232-E39589F95428}"/>
                </a:ext>
              </a:extLst>
            </p:cNvPr>
            <p:cNvSpPr/>
            <p:nvPr/>
          </p:nvSpPr>
          <p:spPr>
            <a:xfrm>
              <a:off x="1568055" y="644511"/>
              <a:ext cx="95980" cy="87136"/>
            </a:xfrm>
            <a:prstGeom prst="roundRect">
              <a:avLst>
                <a:gd name="adj" fmla="val 7477"/>
              </a:avLst>
            </a:prstGeom>
            <a:solidFill>
              <a:srgbClr val="055699"/>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58" name="Rounded Rectangle">
              <a:extLst>
                <a:ext uri="{FF2B5EF4-FFF2-40B4-BE49-F238E27FC236}">
                  <a16:creationId xmlns:a16="http://schemas.microsoft.com/office/drawing/2014/main" id="{87ED89BC-10D0-BDDF-B26D-A7D1938A6679}"/>
                </a:ext>
              </a:extLst>
            </p:cNvPr>
            <p:cNvSpPr/>
            <p:nvPr/>
          </p:nvSpPr>
          <p:spPr>
            <a:xfrm>
              <a:off x="1709449" y="644511"/>
              <a:ext cx="95979" cy="87136"/>
            </a:xfrm>
            <a:prstGeom prst="roundRect">
              <a:avLst>
                <a:gd name="adj" fmla="val 7477"/>
              </a:avLst>
            </a:prstGeom>
            <a:solidFill>
              <a:srgbClr val="FFFFFF"/>
            </a:solidFill>
            <a:ln w="635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59" name="Gear">
              <a:extLst>
                <a:ext uri="{FF2B5EF4-FFF2-40B4-BE49-F238E27FC236}">
                  <a16:creationId xmlns:a16="http://schemas.microsoft.com/office/drawing/2014/main" id="{A1686636-DEE9-42C9-6C51-15BF96F9B100}"/>
                </a:ext>
              </a:extLst>
            </p:cNvPr>
            <p:cNvSpPr/>
            <p:nvPr/>
          </p:nvSpPr>
          <p:spPr>
            <a:xfrm>
              <a:off x="1525661" y="1372359"/>
              <a:ext cx="576370" cy="57648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FDB"/>
            </a:solidFill>
            <a:ln w="12700" cap="flat">
              <a:solidFill>
                <a:srgbClr val="3F4756"/>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060" name="&lt; / &gt;">
              <a:extLst>
                <a:ext uri="{FF2B5EF4-FFF2-40B4-BE49-F238E27FC236}">
                  <a16:creationId xmlns:a16="http://schemas.microsoft.com/office/drawing/2014/main" id="{1102DC93-3C14-54F5-464C-9FC73956C149}"/>
                </a:ext>
              </a:extLst>
            </p:cNvPr>
            <p:cNvSpPr txBox="1"/>
            <p:nvPr/>
          </p:nvSpPr>
          <p:spPr>
            <a:xfrm>
              <a:off x="629358" y="796008"/>
              <a:ext cx="1101073" cy="7266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700" spc="-296">
                  <a:solidFill>
                    <a:srgbClr val="FFFFFF"/>
                  </a:solidFill>
                </a:defRPr>
              </a:lvl1pPr>
            </a:lstStyle>
            <a:p>
              <a:r>
                <a:rPr sz="1800" dirty="0"/>
                <a:t>&lt; / &gt; </a:t>
              </a:r>
            </a:p>
          </p:txBody>
        </p:sp>
      </p:grpSp>
      <p:grpSp>
        <p:nvGrpSpPr>
          <p:cNvPr id="1063" name="Group 1062">
            <a:extLst>
              <a:ext uri="{FF2B5EF4-FFF2-40B4-BE49-F238E27FC236}">
                <a16:creationId xmlns:a16="http://schemas.microsoft.com/office/drawing/2014/main" id="{2B5C1B65-29CA-2762-7D0B-97FB9B066003}"/>
              </a:ext>
            </a:extLst>
          </p:cNvPr>
          <p:cNvGrpSpPr>
            <a:grpSpLocks noChangeAspect="1"/>
          </p:cNvGrpSpPr>
          <p:nvPr/>
        </p:nvGrpSpPr>
        <p:grpSpPr>
          <a:xfrm>
            <a:off x="2688269" y="6634350"/>
            <a:ext cx="792000" cy="792000"/>
            <a:chOff x="10482792" y="3784303"/>
            <a:chExt cx="2336801" cy="2332803"/>
          </a:xfrm>
        </p:grpSpPr>
        <p:sp>
          <p:nvSpPr>
            <p:cNvPr id="1064" name="Google Shape;805;p28">
              <a:extLst>
                <a:ext uri="{FF2B5EF4-FFF2-40B4-BE49-F238E27FC236}">
                  <a16:creationId xmlns:a16="http://schemas.microsoft.com/office/drawing/2014/main" id="{84BB6EF2-E774-9F8E-5FD8-BA367049D440}"/>
                </a:ext>
              </a:extLst>
            </p:cNvPr>
            <p:cNvSpPr/>
            <p:nvPr/>
          </p:nvSpPr>
          <p:spPr>
            <a:xfrm rot="16200000">
              <a:off x="10484791" y="3782304"/>
              <a:ext cx="2332803" cy="2336801"/>
            </a:xfrm>
            <a:prstGeom prst="ellipse">
              <a:avLst/>
            </a:prstGeom>
            <a:solidFill>
              <a:srgbClr val="B39C85"/>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65" name="Star">
              <a:extLst>
                <a:ext uri="{FF2B5EF4-FFF2-40B4-BE49-F238E27FC236}">
                  <a16:creationId xmlns:a16="http://schemas.microsoft.com/office/drawing/2014/main" id="{C1F70D81-8B03-0753-D3A1-45BCC40E882B}"/>
                </a:ext>
              </a:extLst>
            </p:cNvPr>
            <p:cNvSpPr/>
            <p:nvPr/>
          </p:nvSpPr>
          <p:spPr>
            <a:xfrm>
              <a:off x="11560055" y="3924438"/>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66" name="Star">
              <a:extLst>
                <a:ext uri="{FF2B5EF4-FFF2-40B4-BE49-F238E27FC236}">
                  <a16:creationId xmlns:a16="http://schemas.microsoft.com/office/drawing/2014/main" id="{1FE8999F-44D4-9605-4D37-39DAA814FF95}"/>
                </a:ext>
              </a:extLst>
            </p:cNvPr>
            <p:cNvSpPr/>
            <p:nvPr/>
          </p:nvSpPr>
          <p:spPr>
            <a:xfrm>
              <a:off x="11553705" y="574722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67" name="Star">
              <a:extLst>
                <a:ext uri="{FF2B5EF4-FFF2-40B4-BE49-F238E27FC236}">
                  <a16:creationId xmlns:a16="http://schemas.microsoft.com/office/drawing/2014/main" id="{1D1F98DE-2E86-B187-509D-6330F4037FDB}"/>
                </a:ext>
              </a:extLst>
            </p:cNvPr>
            <p:cNvSpPr/>
            <p:nvPr/>
          </p:nvSpPr>
          <p:spPr>
            <a:xfrm rot="300000">
              <a:off x="12008168" y="56216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68" name="Star">
              <a:extLst>
                <a:ext uri="{FF2B5EF4-FFF2-40B4-BE49-F238E27FC236}">
                  <a16:creationId xmlns:a16="http://schemas.microsoft.com/office/drawing/2014/main" id="{211A5880-9B42-0FDE-277F-975DCE52A861}"/>
                </a:ext>
              </a:extLst>
            </p:cNvPr>
            <p:cNvSpPr/>
            <p:nvPr/>
          </p:nvSpPr>
          <p:spPr>
            <a:xfrm rot="20220000">
              <a:off x="12349127" y="5272108"/>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69" name="Star">
              <a:extLst>
                <a:ext uri="{FF2B5EF4-FFF2-40B4-BE49-F238E27FC236}">
                  <a16:creationId xmlns:a16="http://schemas.microsoft.com/office/drawing/2014/main" id="{DE503C87-217A-6F29-4B43-A93544D378AD}"/>
                </a:ext>
              </a:extLst>
            </p:cNvPr>
            <p:cNvSpPr/>
            <p:nvPr/>
          </p:nvSpPr>
          <p:spPr>
            <a:xfrm rot="1080000">
              <a:off x="12457565" y="4821194"/>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70" name="Star">
              <a:extLst>
                <a:ext uri="{FF2B5EF4-FFF2-40B4-BE49-F238E27FC236}">
                  <a16:creationId xmlns:a16="http://schemas.microsoft.com/office/drawing/2014/main" id="{45E60FFE-346F-A793-9AD2-2938E542949A}"/>
                </a:ext>
              </a:extLst>
            </p:cNvPr>
            <p:cNvSpPr/>
            <p:nvPr/>
          </p:nvSpPr>
          <p:spPr>
            <a:xfrm rot="20880000">
              <a:off x="12351401" y="437189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71" name="Star">
              <a:extLst>
                <a:ext uri="{FF2B5EF4-FFF2-40B4-BE49-F238E27FC236}">
                  <a16:creationId xmlns:a16="http://schemas.microsoft.com/office/drawing/2014/main" id="{1CCEF22A-DCD7-2F60-4B30-74980431EE5D}"/>
                </a:ext>
              </a:extLst>
            </p:cNvPr>
            <p:cNvSpPr/>
            <p:nvPr/>
          </p:nvSpPr>
          <p:spPr>
            <a:xfrm rot="1800000">
              <a:off x="12013301" y="4018656"/>
              <a:ext cx="245776"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72" name="Star">
              <a:extLst>
                <a:ext uri="{FF2B5EF4-FFF2-40B4-BE49-F238E27FC236}">
                  <a16:creationId xmlns:a16="http://schemas.microsoft.com/office/drawing/2014/main" id="{6BD125F7-6454-AD9E-E5BD-08D890D2F643}"/>
                </a:ext>
              </a:extLst>
            </p:cNvPr>
            <p:cNvSpPr/>
            <p:nvPr/>
          </p:nvSpPr>
          <p:spPr>
            <a:xfrm rot="1800000">
              <a:off x="11098915" y="5605972"/>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73" name="Star">
              <a:extLst>
                <a:ext uri="{FF2B5EF4-FFF2-40B4-BE49-F238E27FC236}">
                  <a16:creationId xmlns:a16="http://schemas.microsoft.com/office/drawing/2014/main" id="{567DA3DA-B94C-87A4-1235-AB4821BF21D1}"/>
                </a:ext>
              </a:extLst>
            </p:cNvPr>
            <p:cNvSpPr/>
            <p:nvPr/>
          </p:nvSpPr>
          <p:spPr>
            <a:xfrm rot="300000">
              <a:off x="11094323" y="4034333"/>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74" name="Star">
              <a:extLst>
                <a:ext uri="{FF2B5EF4-FFF2-40B4-BE49-F238E27FC236}">
                  <a16:creationId xmlns:a16="http://schemas.microsoft.com/office/drawing/2014/main" id="{0307275F-3FB3-3D8D-41FA-E1DCE36A6E5A}"/>
                </a:ext>
              </a:extLst>
            </p:cNvPr>
            <p:cNvSpPr/>
            <p:nvPr/>
          </p:nvSpPr>
          <p:spPr>
            <a:xfrm rot="20220000">
              <a:off x="10764819" y="4364949"/>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75" name="Star">
              <a:extLst>
                <a:ext uri="{FF2B5EF4-FFF2-40B4-BE49-F238E27FC236}">
                  <a16:creationId xmlns:a16="http://schemas.microsoft.com/office/drawing/2014/main" id="{3340855E-3533-5D2E-0E23-79ECBA7F0F9B}"/>
                </a:ext>
              </a:extLst>
            </p:cNvPr>
            <p:cNvSpPr/>
            <p:nvPr/>
          </p:nvSpPr>
          <p:spPr>
            <a:xfrm rot="1080000">
              <a:off x="10626639" y="4821551"/>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76" name="Star">
              <a:extLst>
                <a:ext uri="{FF2B5EF4-FFF2-40B4-BE49-F238E27FC236}">
                  <a16:creationId xmlns:a16="http://schemas.microsoft.com/office/drawing/2014/main" id="{D9887C44-44EB-605F-B6F1-9702E317C605}"/>
                </a:ext>
              </a:extLst>
            </p:cNvPr>
            <p:cNvSpPr/>
            <p:nvPr/>
          </p:nvSpPr>
          <p:spPr>
            <a:xfrm rot="20880000">
              <a:off x="10766573" y="5279050"/>
              <a:ext cx="245775" cy="235552"/>
            </a:xfrm>
            <a:prstGeom prst="star5">
              <a:avLst>
                <a:gd name="adj" fmla="val 19100"/>
                <a:gd name="hf" fmla="val 105146"/>
                <a:gd name="vf" fmla="val 110557"/>
              </a:avLst>
            </a:prstGeom>
            <a:solidFill>
              <a:srgbClr val="3F4756"/>
            </a:solidFill>
            <a:ln w="12700">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77" name="Shape">
              <a:extLst>
                <a:ext uri="{FF2B5EF4-FFF2-40B4-BE49-F238E27FC236}">
                  <a16:creationId xmlns:a16="http://schemas.microsoft.com/office/drawing/2014/main" id="{55B0F5EA-3788-0FB0-4E25-D038EED34E83}"/>
                </a:ext>
              </a:extLst>
            </p:cNvPr>
            <p:cNvSpPr/>
            <p:nvPr/>
          </p:nvSpPr>
          <p:spPr>
            <a:xfrm>
              <a:off x="11334158" y="4509222"/>
              <a:ext cx="690705" cy="782424"/>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E6C579"/>
            </a:solidFill>
            <a:ln w="19050">
              <a:solidFill>
                <a:srgbClr val="3F4756"/>
              </a:solidFill>
              <a:miter lim="400000"/>
            </a:ln>
            <a:effectLst>
              <a:outerShdw blurRad="101600" dist="50800" dir="5400000" rotWithShape="0">
                <a:srgbClr val="000000">
                  <a:alpha val="20000"/>
                </a:srgbClr>
              </a:outerShdw>
            </a:effectLst>
          </p:spPr>
          <p:txBody>
            <a:bodyPr lIns="121919" tIns="121919" rIns="121919" bIns="121919"/>
            <a:lstStyle/>
            <a:p>
              <a:pPr algn="l" defTabSz="2438400">
                <a:defRPr sz="4800" b="0">
                  <a:latin typeface="Calibri"/>
                  <a:ea typeface="Calibri"/>
                  <a:cs typeface="Calibri"/>
                  <a:sym typeface="Calibri"/>
                </a:defRPr>
              </a:pPr>
              <a:endParaRPr/>
            </a:p>
          </p:txBody>
        </p:sp>
      </p:grpSp>
      <p:grpSp>
        <p:nvGrpSpPr>
          <p:cNvPr id="1093" name="Group 1092">
            <a:extLst>
              <a:ext uri="{FF2B5EF4-FFF2-40B4-BE49-F238E27FC236}">
                <a16:creationId xmlns:a16="http://schemas.microsoft.com/office/drawing/2014/main" id="{28E11901-5B1B-9C9B-81EE-E42D095C7A91}"/>
              </a:ext>
            </a:extLst>
          </p:cNvPr>
          <p:cNvGrpSpPr>
            <a:grpSpLocks noChangeAspect="1"/>
          </p:cNvGrpSpPr>
          <p:nvPr/>
        </p:nvGrpSpPr>
        <p:grpSpPr>
          <a:xfrm>
            <a:off x="3386790" y="6655423"/>
            <a:ext cx="792000" cy="792000"/>
            <a:chOff x="5257302" y="3782304"/>
            <a:chExt cx="2336801" cy="2336801"/>
          </a:xfrm>
        </p:grpSpPr>
        <p:sp>
          <p:nvSpPr>
            <p:cNvPr id="1094" name="Google Shape;805;p28">
              <a:extLst>
                <a:ext uri="{FF2B5EF4-FFF2-40B4-BE49-F238E27FC236}">
                  <a16:creationId xmlns:a16="http://schemas.microsoft.com/office/drawing/2014/main" id="{5B0BA89E-7E6F-C22D-B689-86B8DCE7111F}"/>
                </a:ext>
              </a:extLst>
            </p:cNvPr>
            <p:cNvSpPr/>
            <p:nvPr/>
          </p:nvSpPr>
          <p:spPr>
            <a:xfrm rot="16200000">
              <a:off x="5257302" y="3782304"/>
              <a:ext cx="2336801" cy="2336801"/>
            </a:xfrm>
            <a:prstGeom prst="ellipse">
              <a:avLst/>
            </a:prstGeom>
            <a:solidFill>
              <a:srgbClr val="D8AF6F"/>
            </a:solidFill>
            <a:ln w="6350">
              <a:solidFill>
                <a:srgbClr val="3F4756"/>
              </a:solidFill>
              <a:miter lim="400000"/>
            </a:ln>
            <a:effectLst>
              <a:outerShdw blurRad="101600" dist="50800" dir="5400000" rotWithShape="0">
                <a:srgbClr val="000000">
                  <a:alpha val="20000"/>
                </a:srgbClr>
              </a:outerShdw>
            </a:effectLst>
          </p:spPr>
          <p:txBody>
            <a:bodyPr lIns="0" tIns="0" rIns="0" bIns="0"/>
            <a:lstStyle/>
            <a:p>
              <a:pPr algn="l" defTabSz="914400">
                <a:defRPr sz="1400" b="0">
                  <a:solidFill>
                    <a:srgbClr val="737572"/>
                  </a:solidFill>
                  <a:latin typeface="Arial"/>
                  <a:ea typeface="Arial"/>
                  <a:cs typeface="Arial"/>
                  <a:sym typeface="Arial"/>
                </a:defRPr>
              </a:pPr>
              <a:endParaRPr/>
            </a:p>
          </p:txBody>
        </p:sp>
        <p:sp>
          <p:nvSpPr>
            <p:cNvPr id="1095" name="Line">
              <a:extLst>
                <a:ext uri="{FF2B5EF4-FFF2-40B4-BE49-F238E27FC236}">
                  <a16:creationId xmlns:a16="http://schemas.microsoft.com/office/drawing/2014/main" id="{F6650D5C-795B-CB19-9BB3-953CDF2848B8}"/>
                </a:ext>
              </a:extLst>
            </p:cNvPr>
            <p:cNvSpPr/>
            <p:nvPr/>
          </p:nvSpPr>
          <p:spPr>
            <a:xfrm>
              <a:off x="6442484" y="5520186"/>
              <a:ext cx="831152"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6" name="Shape">
              <a:extLst>
                <a:ext uri="{FF2B5EF4-FFF2-40B4-BE49-F238E27FC236}">
                  <a16:creationId xmlns:a16="http://schemas.microsoft.com/office/drawing/2014/main" id="{65FF1A4B-3CCF-F08D-1512-2B64AE0D2CD3}"/>
                </a:ext>
              </a:extLst>
            </p:cNvPr>
            <p:cNvSpPr/>
            <p:nvPr/>
          </p:nvSpPr>
          <p:spPr>
            <a:xfrm rot="16980000">
              <a:off x="6298847" y="3730785"/>
              <a:ext cx="407106" cy="1593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446"/>
                    <a:pt x="2597" y="2786"/>
                    <a:pt x="6740" y="3591"/>
                  </a:cubicBezTo>
                  <a:cubicBezTo>
                    <a:pt x="2597" y="4395"/>
                    <a:pt x="0" y="5732"/>
                    <a:pt x="0" y="7189"/>
                  </a:cubicBezTo>
                  <a:cubicBezTo>
                    <a:pt x="0" y="8647"/>
                    <a:pt x="2599" y="9985"/>
                    <a:pt x="6750" y="10788"/>
                  </a:cubicBezTo>
                  <a:cubicBezTo>
                    <a:pt x="2599" y="11592"/>
                    <a:pt x="0" y="12931"/>
                    <a:pt x="0" y="14389"/>
                  </a:cubicBezTo>
                  <a:cubicBezTo>
                    <a:pt x="0" y="15850"/>
                    <a:pt x="2611" y="17189"/>
                    <a:pt x="6773" y="17992"/>
                  </a:cubicBezTo>
                  <a:cubicBezTo>
                    <a:pt x="2611" y="18800"/>
                    <a:pt x="0" y="20150"/>
                    <a:pt x="0" y="21600"/>
                  </a:cubicBezTo>
                  <a:lnTo>
                    <a:pt x="2993" y="21600"/>
                  </a:lnTo>
                  <a:cubicBezTo>
                    <a:pt x="2993" y="21321"/>
                    <a:pt x="3129" y="21049"/>
                    <a:pt x="3382" y="20790"/>
                  </a:cubicBezTo>
                  <a:lnTo>
                    <a:pt x="18214" y="20790"/>
                  </a:lnTo>
                  <a:cubicBezTo>
                    <a:pt x="18467" y="21049"/>
                    <a:pt x="18602" y="21321"/>
                    <a:pt x="18602" y="21600"/>
                  </a:cubicBezTo>
                  <a:lnTo>
                    <a:pt x="21600" y="21600"/>
                  </a:lnTo>
                  <a:cubicBezTo>
                    <a:pt x="21600" y="20150"/>
                    <a:pt x="18986" y="18801"/>
                    <a:pt x="14823" y="17994"/>
                  </a:cubicBezTo>
                  <a:cubicBezTo>
                    <a:pt x="18986" y="17191"/>
                    <a:pt x="21600" y="15850"/>
                    <a:pt x="21600" y="14389"/>
                  </a:cubicBezTo>
                  <a:cubicBezTo>
                    <a:pt x="21600" y="12931"/>
                    <a:pt x="18996" y="11592"/>
                    <a:pt x="14846" y="10788"/>
                  </a:cubicBezTo>
                  <a:cubicBezTo>
                    <a:pt x="18997" y="9985"/>
                    <a:pt x="21600" y="8647"/>
                    <a:pt x="21600" y="7189"/>
                  </a:cubicBezTo>
                  <a:cubicBezTo>
                    <a:pt x="21600" y="5732"/>
                    <a:pt x="19003" y="4395"/>
                    <a:pt x="14860" y="3591"/>
                  </a:cubicBezTo>
                  <a:cubicBezTo>
                    <a:pt x="19003" y="2786"/>
                    <a:pt x="21600" y="1446"/>
                    <a:pt x="21600" y="0"/>
                  </a:cubicBezTo>
                  <a:lnTo>
                    <a:pt x="18602" y="0"/>
                  </a:lnTo>
                  <a:cubicBezTo>
                    <a:pt x="18602" y="257"/>
                    <a:pt x="18479" y="510"/>
                    <a:pt x="18246" y="756"/>
                  </a:cubicBezTo>
                  <a:lnTo>
                    <a:pt x="3349" y="756"/>
                  </a:lnTo>
                  <a:cubicBezTo>
                    <a:pt x="3117" y="510"/>
                    <a:pt x="2993" y="257"/>
                    <a:pt x="2993" y="0"/>
                  </a:cubicBezTo>
                  <a:lnTo>
                    <a:pt x="0" y="0"/>
                  </a:lnTo>
                  <a:close/>
                  <a:moveTo>
                    <a:pt x="4252" y="1404"/>
                  </a:moveTo>
                  <a:lnTo>
                    <a:pt x="17348" y="1404"/>
                  </a:lnTo>
                  <a:cubicBezTo>
                    <a:pt x="16021" y="2117"/>
                    <a:pt x="13716" y="2709"/>
                    <a:pt x="10807" y="3027"/>
                  </a:cubicBezTo>
                  <a:lnTo>
                    <a:pt x="10798" y="3026"/>
                  </a:lnTo>
                  <a:lnTo>
                    <a:pt x="10788" y="3027"/>
                  </a:lnTo>
                  <a:cubicBezTo>
                    <a:pt x="7879" y="2709"/>
                    <a:pt x="5579" y="2117"/>
                    <a:pt x="4252" y="1404"/>
                  </a:cubicBezTo>
                  <a:close/>
                  <a:moveTo>
                    <a:pt x="10798" y="4161"/>
                  </a:moveTo>
                  <a:cubicBezTo>
                    <a:pt x="13712" y="4479"/>
                    <a:pt x="16020" y="5064"/>
                    <a:pt x="17348" y="5778"/>
                  </a:cubicBezTo>
                  <a:lnTo>
                    <a:pt x="4247" y="5778"/>
                  </a:lnTo>
                  <a:cubicBezTo>
                    <a:pt x="5576" y="5064"/>
                    <a:pt x="7883" y="4479"/>
                    <a:pt x="10798" y="4161"/>
                  </a:cubicBezTo>
                  <a:close/>
                  <a:moveTo>
                    <a:pt x="3349" y="6426"/>
                  </a:moveTo>
                  <a:lnTo>
                    <a:pt x="18246" y="6426"/>
                  </a:lnTo>
                  <a:cubicBezTo>
                    <a:pt x="18479" y="6673"/>
                    <a:pt x="18602" y="6929"/>
                    <a:pt x="18602" y="7189"/>
                  </a:cubicBezTo>
                  <a:cubicBezTo>
                    <a:pt x="18602" y="7444"/>
                    <a:pt x="18484" y="7695"/>
                    <a:pt x="18260" y="7938"/>
                  </a:cubicBezTo>
                  <a:lnTo>
                    <a:pt x="3340" y="7938"/>
                  </a:lnTo>
                  <a:cubicBezTo>
                    <a:pt x="3116" y="7695"/>
                    <a:pt x="2993" y="7444"/>
                    <a:pt x="2993" y="7189"/>
                  </a:cubicBezTo>
                  <a:cubicBezTo>
                    <a:pt x="2993" y="6929"/>
                    <a:pt x="3117" y="6673"/>
                    <a:pt x="3349" y="6426"/>
                  </a:cubicBezTo>
                  <a:close/>
                  <a:moveTo>
                    <a:pt x="4224" y="8586"/>
                  </a:moveTo>
                  <a:lnTo>
                    <a:pt x="17376" y="8586"/>
                  </a:lnTo>
                  <a:cubicBezTo>
                    <a:pt x="16052" y="9306"/>
                    <a:pt x="13731" y="9898"/>
                    <a:pt x="10798" y="10218"/>
                  </a:cubicBezTo>
                  <a:cubicBezTo>
                    <a:pt x="7864" y="9898"/>
                    <a:pt x="5548" y="9306"/>
                    <a:pt x="4224" y="8586"/>
                  </a:cubicBezTo>
                  <a:close/>
                  <a:moveTo>
                    <a:pt x="10798" y="11360"/>
                  </a:moveTo>
                  <a:cubicBezTo>
                    <a:pt x="13688" y="11676"/>
                    <a:pt x="15982" y="12255"/>
                    <a:pt x="17316" y="12960"/>
                  </a:cubicBezTo>
                  <a:lnTo>
                    <a:pt x="4284" y="12960"/>
                  </a:lnTo>
                  <a:cubicBezTo>
                    <a:pt x="5618" y="12255"/>
                    <a:pt x="7908" y="11676"/>
                    <a:pt x="10798" y="11360"/>
                  </a:cubicBezTo>
                  <a:close/>
                  <a:moveTo>
                    <a:pt x="3368" y="13608"/>
                  </a:moveTo>
                  <a:lnTo>
                    <a:pt x="18232" y="13608"/>
                  </a:lnTo>
                  <a:cubicBezTo>
                    <a:pt x="18476" y="13861"/>
                    <a:pt x="18602" y="14123"/>
                    <a:pt x="18602" y="14389"/>
                  </a:cubicBezTo>
                  <a:cubicBezTo>
                    <a:pt x="18602" y="14638"/>
                    <a:pt x="18492" y="14883"/>
                    <a:pt x="18278" y="15120"/>
                  </a:cubicBezTo>
                  <a:lnTo>
                    <a:pt x="3322" y="15120"/>
                  </a:lnTo>
                  <a:cubicBezTo>
                    <a:pt x="3108" y="14883"/>
                    <a:pt x="2993" y="14638"/>
                    <a:pt x="2993" y="14389"/>
                  </a:cubicBezTo>
                  <a:cubicBezTo>
                    <a:pt x="2993" y="14123"/>
                    <a:pt x="3124" y="13861"/>
                    <a:pt x="3368" y="13608"/>
                  </a:cubicBezTo>
                  <a:close/>
                  <a:moveTo>
                    <a:pt x="4191" y="15768"/>
                  </a:moveTo>
                  <a:lnTo>
                    <a:pt x="17409" y="15768"/>
                  </a:lnTo>
                  <a:cubicBezTo>
                    <a:pt x="16090" y="16496"/>
                    <a:pt x="13756" y="17094"/>
                    <a:pt x="10798" y="17417"/>
                  </a:cubicBezTo>
                  <a:cubicBezTo>
                    <a:pt x="7840" y="17094"/>
                    <a:pt x="5510" y="16496"/>
                    <a:pt x="4191" y="15768"/>
                  </a:cubicBezTo>
                  <a:close/>
                  <a:moveTo>
                    <a:pt x="10798" y="18571"/>
                  </a:moveTo>
                  <a:cubicBezTo>
                    <a:pt x="13669" y="18884"/>
                    <a:pt x="15951" y="19445"/>
                    <a:pt x="17288" y="20142"/>
                  </a:cubicBezTo>
                  <a:lnTo>
                    <a:pt x="4307" y="20142"/>
                  </a:lnTo>
                  <a:cubicBezTo>
                    <a:pt x="5645" y="19445"/>
                    <a:pt x="7926" y="18884"/>
                    <a:pt x="10798" y="18571"/>
                  </a:cubicBezTo>
                  <a:close/>
                </a:path>
              </a:pathLst>
            </a:custGeom>
            <a:solidFill>
              <a:srgbClr val="3F4756"/>
            </a:solidFill>
            <a:ln w="12700">
              <a:solidFill>
                <a:srgbClr val="D6D6D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7" name="Rectangle">
              <a:extLst>
                <a:ext uri="{FF2B5EF4-FFF2-40B4-BE49-F238E27FC236}">
                  <a16:creationId xmlns:a16="http://schemas.microsoft.com/office/drawing/2014/main" id="{6D667A77-9D45-6412-F080-035A20BC6EC0}"/>
                </a:ext>
              </a:extLst>
            </p:cNvPr>
            <p:cNvSpPr/>
            <p:nvPr/>
          </p:nvSpPr>
          <p:spPr>
            <a:xfrm>
              <a:off x="5606303" y="5380486"/>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8" name="Rectangle">
              <a:extLst>
                <a:ext uri="{FF2B5EF4-FFF2-40B4-BE49-F238E27FC236}">
                  <a16:creationId xmlns:a16="http://schemas.microsoft.com/office/drawing/2014/main" id="{82E6CCB6-60F0-E4C2-0336-A8C047681F75}"/>
                </a:ext>
              </a:extLst>
            </p:cNvPr>
            <p:cNvSpPr/>
            <p:nvPr/>
          </p:nvSpPr>
          <p:spPr>
            <a:xfrm>
              <a:off x="5606303" y="5282061"/>
              <a:ext cx="225259" cy="67619"/>
            </a:xfrm>
            <a:prstGeom prst="rect">
              <a:avLst/>
            </a:prstGeom>
            <a:solidFill>
              <a:srgbClr val="737572"/>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99" name="Rectangle">
              <a:extLst>
                <a:ext uri="{FF2B5EF4-FFF2-40B4-BE49-F238E27FC236}">
                  <a16:creationId xmlns:a16="http://schemas.microsoft.com/office/drawing/2014/main" id="{02B42FFE-03A5-7939-6D50-7E45321D69BF}"/>
                </a:ext>
              </a:extLst>
            </p:cNvPr>
            <p:cNvSpPr/>
            <p:nvPr/>
          </p:nvSpPr>
          <p:spPr>
            <a:xfrm>
              <a:off x="5606303" y="5183636"/>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0" name="Rectangle">
              <a:extLst>
                <a:ext uri="{FF2B5EF4-FFF2-40B4-BE49-F238E27FC236}">
                  <a16:creationId xmlns:a16="http://schemas.microsoft.com/office/drawing/2014/main" id="{D9E8B8FF-692C-3B0C-710E-BA7BBF2390A7}"/>
                </a:ext>
              </a:extLst>
            </p:cNvPr>
            <p:cNvSpPr/>
            <p:nvPr/>
          </p:nvSpPr>
          <p:spPr>
            <a:xfrm>
              <a:off x="5860303" y="5380486"/>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1" name="Rectangle">
              <a:extLst>
                <a:ext uri="{FF2B5EF4-FFF2-40B4-BE49-F238E27FC236}">
                  <a16:creationId xmlns:a16="http://schemas.microsoft.com/office/drawing/2014/main" id="{8A066005-6E54-E13C-BFD3-79ACDBA4372E}"/>
                </a:ext>
              </a:extLst>
            </p:cNvPr>
            <p:cNvSpPr/>
            <p:nvPr/>
          </p:nvSpPr>
          <p:spPr>
            <a:xfrm>
              <a:off x="5860303" y="5282061"/>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2" name="Rectangle">
              <a:extLst>
                <a:ext uri="{FF2B5EF4-FFF2-40B4-BE49-F238E27FC236}">
                  <a16:creationId xmlns:a16="http://schemas.microsoft.com/office/drawing/2014/main" id="{5B21A789-8F10-B068-FA84-395918836704}"/>
                </a:ext>
              </a:extLst>
            </p:cNvPr>
            <p:cNvSpPr/>
            <p:nvPr/>
          </p:nvSpPr>
          <p:spPr>
            <a:xfrm>
              <a:off x="5860303"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3" name="Rectangle">
              <a:extLst>
                <a:ext uri="{FF2B5EF4-FFF2-40B4-BE49-F238E27FC236}">
                  <a16:creationId xmlns:a16="http://schemas.microsoft.com/office/drawing/2014/main" id="{4BE93FB7-3B19-94AD-4F3D-CD17AB573153}"/>
                </a:ext>
              </a:extLst>
            </p:cNvPr>
            <p:cNvSpPr/>
            <p:nvPr/>
          </p:nvSpPr>
          <p:spPr>
            <a:xfrm>
              <a:off x="5860303"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4" name="Rectangle">
              <a:extLst>
                <a:ext uri="{FF2B5EF4-FFF2-40B4-BE49-F238E27FC236}">
                  <a16:creationId xmlns:a16="http://schemas.microsoft.com/office/drawing/2014/main" id="{CFAD5360-9914-98BA-7957-A9F84C30926C}"/>
                </a:ext>
              </a:extLst>
            </p:cNvPr>
            <p:cNvSpPr/>
            <p:nvPr/>
          </p:nvSpPr>
          <p:spPr>
            <a:xfrm>
              <a:off x="6750459" y="5380486"/>
              <a:ext cx="225259" cy="67619"/>
            </a:xfrm>
            <a:prstGeom prst="rect">
              <a:avLst/>
            </a:prstGeom>
            <a:solidFill>
              <a:srgbClr val="929999"/>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5" name="Rectangle">
              <a:extLst>
                <a:ext uri="{FF2B5EF4-FFF2-40B4-BE49-F238E27FC236}">
                  <a16:creationId xmlns:a16="http://schemas.microsoft.com/office/drawing/2014/main" id="{BFBE3B70-A4A0-CA09-FB00-DF8D6F75DE41}"/>
                </a:ext>
              </a:extLst>
            </p:cNvPr>
            <p:cNvSpPr/>
            <p:nvPr/>
          </p:nvSpPr>
          <p:spPr>
            <a:xfrm>
              <a:off x="6750459" y="5282061"/>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6" name="Rectangle">
              <a:extLst>
                <a:ext uri="{FF2B5EF4-FFF2-40B4-BE49-F238E27FC236}">
                  <a16:creationId xmlns:a16="http://schemas.microsoft.com/office/drawing/2014/main" id="{A368B330-C253-2FDF-3083-5564BC2C8F51}"/>
                </a:ext>
              </a:extLst>
            </p:cNvPr>
            <p:cNvSpPr/>
            <p:nvPr/>
          </p:nvSpPr>
          <p:spPr>
            <a:xfrm>
              <a:off x="6750459" y="518363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7" name="Rectangle">
              <a:extLst>
                <a:ext uri="{FF2B5EF4-FFF2-40B4-BE49-F238E27FC236}">
                  <a16:creationId xmlns:a16="http://schemas.microsoft.com/office/drawing/2014/main" id="{22B8B5B7-04C6-6605-B1D8-C7CB5D577EF7}"/>
                </a:ext>
              </a:extLst>
            </p:cNvPr>
            <p:cNvSpPr/>
            <p:nvPr/>
          </p:nvSpPr>
          <p:spPr>
            <a:xfrm>
              <a:off x="6743590" y="5081092"/>
              <a:ext cx="225259" cy="67619"/>
            </a:xfrm>
            <a:prstGeom prst="rect">
              <a:avLst/>
            </a:prstGeom>
            <a:solidFill>
              <a:srgbClr val="D5C09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8" name="Rectangle">
              <a:extLst>
                <a:ext uri="{FF2B5EF4-FFF2-40B4-BE49-F238E27FC236}">
                  <a16:creationId xmlns:a16="http://schemas.microsoft.com/office/drawing/2014/main" id="{B71FA08D-65BA-A927-0765-CEAD48F736EC}"/>
                </a:ext>
              </a:extLst>
            </p:cNvPr>
            <p:cNvSpPr/>
            <p:nvPr/>
          </p:nvSpPr>
          <p:spPr>
            <a:xfrm>
              <a:off x="7004459" y="5380486"/>
              <a:ext cx="225259" cy="67619"/>
            </a:xfrm>
            <a:prstGeom prst="rect">
              <a:avLst/>
            </a:prstGeom>
            <a:solidFill>
              <a:srgbClr val="FFE9E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9" name="Rectangle">
              <a:extLst>
                <a:ext uri="{FF2B5EF4-FFF2-40B4-BE49-F238E27FC236}">
                  <a16:creationId xmlns:a16="http://schemas.microsoft.com/office/drawing/2014/main" id="{3BAD77A2-C4A5-71C2-3B7D-948548CF0006}"/>
                </a:ext>
              </a:extLst>
            </p:cNvPr>
            <p:cNvSpPr/>
            <p:nvPr/>
          </p:nvSpPr>
          <p:spPr>
            <a:xfrm>
              <a:off x="7004459" y="5282061"/>
              <a:ext cx="225259" cy="67619"/>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0" name="Rectangle">
              <a:extLst>
                <a:ext uri="{FF2B5EF4-FFF2-40B4-BE49-F238E27FC236}">
                  <a16:creationId xmlns:a16="http://schemas.microsoft.com/office/drawing/2014/main" id="{FEDF4235-8A59-99A9-868E-208A56DAB2E9}"/>
                </a:ext>
              </a:extLst>
            </p:cNvPr>
            <p:cNvSpPr/>
            <p:nvPr/>
          </p:nvSpPr>
          <p:spPr>
            <a:xfrm>
              <a:off x="7004459" y="518363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1" name="Rectangle">
              <a:extLst>
                <a:ext uri="{FF2B5EF4-FFF2-40B4-BE49-F238E27FC236}">
                  <a16:creationId xmlns:a16="http://schemas.microsoft.com/office/drawing/2014/main" id="{C01FC3A3-F31F-DB8F-ADD8-11DF24B96994}"/>
                </a:ext>
              </a:extLst>
            </p:cNvPr>
            <p:cNvSpPr/>
            <p:nvPr/>
          </p:nvSpPr>
          <p:spPr>
            <a:xfrm>
              <a:off x="6492413" y="5380486"/>
              <a:ext cx="225259" cy="67619"/>
            </a:xfrm>
            <a:prstGeom prst="rect">
              <a:avLst/>
            </a:prstGeom>
            <a:solidFill>
              <a:srgbClr val="6A430C"/>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2" name="Rectangle">
              <a:extLst>
                <a:ext uri="{FF2B5EF4-FFF2-40B4-BE49-F238E27FC236}">
                  <a16:creationId xmlns:a16="http://schemas.microsoft.com/office/drawing/2014/main" id="{DC6EBD99-06D6-DC34-6068-B0FE134C8E57}"/>
                </a:ext>
              </a:extLst>
            </p:cNvPr>
            <p:cNvSpPr/>
            <p:nvPr/>
          </p:nvSpPr>
          <p:spPr>
            <a:xfrm>
              <a:off x="6492413" y="5282061"/>
              <a:ext cx="225259" cy="67619"/>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3" name="Rectangle">
              <a:extLst>
                <a:ext uri="{FF2B5EF4-FFF2-40B4-BE49-F238E27FC236}">
                  <a16:creationId xmlns:a16="http://schemas.microsoft.com/office/drawing/2014/main" id="{A2D4D36B-9C64-98B8-F37C-0B334CA3F6F1}"/>
                </a:ext>
              </a:extLst>
            </p:cNvPr>
            <p:cNvSpPr/>
            <p:nvPr/>
          </p:nvSpPr>
          <p:spPr>
            <a:xfrm>
              <a:off x="5860303" y="4982668"/>
              <a:ext cx="225259" cy="67619"/>
            </a:xfrm>
            <a:prstGeom prst="rect">
              <a:avLst/>
            </a:prstGeom>
            <a:solidFill>
              <a:srgbClr val="FFC64F"/>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4" name="Rectangle">
              <a:extLst>
                <a:ext uri="{FF2B5EF4-FFF2-40B4-BE49-F238E27FC236}">
                  <a16:creationId xmlns:a16="http://schemas.microsoft.com/office/drawing/2014/main" id="{B01335E3-7894-D3BD-59E0-2AE16802FBD3}"/>
                </a:ext>
              </a:extLst>
            </p:cNvPr>
            <p:cNvSpPr/>
            <p:nvPr/>
          </p:nvSpPr>
          <p:spPr>
            <a:xfrm>
              <a:off x="6743590" y="4982668"/>
              <a:ext cx="225259" cy="67619"/>
            </a:xfrm>
            <a:prstGeom prst="rect">
              <a:avLst/>
            </a:prstGeom>
            <a:solidFill>
              <a:srgbClr val="FFE4B8"/>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5" name="Rectangle">
              <a:extLst>
                <a:ext uri="{FF2B5EF4-FFF2-40B4-BE49-F238E27FC236}">
                  <a16:creationId xmlns:a16="http://schemas.microsoft.com/office/drawing/2014/main" id="{1A2C8191-995F-F008-0F11-5E0679F22D4B}"/>
                </a:ext>
              </a:extLst>
            </p:cNvPr>
            <p:cNvSpPr/>
            <p:nvPr/>
          </p:nvSpPr>
          <p:spPr>
            <a:xfrm>
              <a:off x="7004459" y="5081092"/>
              <a:ext cx="225259" cy="67619"/>
            </a:xfrm>
            <a:prstGeom prst="rect">
              <a:avLst/>
            </a:prstGeom>
            <a:solidFill>
              <a:srgbClr val="CB810B"/>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6" name="Rectangle">
              <a:extLst>
                <a:ext uri="{FF2B5EF4-FFF2-40B4-BE49-F238E27FC236}">
                  <a16:creationId xmlns:a16="http://schemas.microsoft.com/office/drawing/2014/main" id="{E4BEDF8A-FFFE-962F-95BB-0D10A3A97AB8}"/>
                </a:ext>
              </a:extLst>
            </p:cNvPr>
            <p:cNvSpPr/>
            <p:nvPr/>
          </p:nvSpPr>
          <p:spPr>
            <a:xfrm>
              <a:off x="6743590" y="4876800"/>
              <a:ext cx="225259" cy="67618"/>
            </a:xfrm>
            <a:prstGeom prst="rect">
              <a:avLst/>
            </a:prstGeom>
            <a:solidFill>
              <a:srgbClr val="A05A4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7" name="Rectangle">
              <a:extLst>
                <a:ext uri="{FF2B5EF4-FFF2-40B4-BE49-F238E27FC236}">
                  <a16:creationId xmlns:a16="http://schemas.microsoft.com/office/drawing/2014/main" id="{AB8C8AEA-E8BB-1B17-6051-A3C3FA93A2D7}"/>
                </a:ext>
              </a:extLst>
            </p:cNvPr>
            <p:cNvSpPr/>
            <p:nvPr/>
          </p:nvSpPr>
          <p:spPr>
            <a:xfrm>
              <a:off x="5860303" y="4876800"/>
              <a:ext cx="225259" cy="67618"/>
            </a:xfrm>
            <a:prstGeom prst="rect">
              <a:avLst/>
            </a:prstGeom>
            <a:solidFill>
              <a:srgbClr val="FFCDA7"/>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8" name="Rectangle">
              <a:extLst>
                <a:ext uri="{FF2B5EF4-FFF2-40B4-BE49-F238E27FC236}">
                  <a16:creationId xmlns:a16="http://schemas.microsoft.com/office/drawing/2014/main" id="{42FAB2D6-E7BC-831C-EF6B-8BC08DCE3824}"/>
                </a:ext>
              </a:extLst>
            </p:cNvPr>
            <p:cNvSpPr/>
            <p:nvPr/>
          </p:nvSpPr>
          <p:spPr>
            <a:xfrm>
              <a:off x="6492413" y="5183636"/>
              <a:ext cx="225259" cy="67619"/>
            </a:xfrm>
            <a:prstGeom prst="rect">
              <a:avLst/>
            </a:prstGeom>
            <a:solidFill>
              <a:srgbClr val="D59534"/>
            </a:solidFill>
            <a:ln w="6350">
              <a:solidFill>
                <a:srgbClr val="3F4756"/>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9" name="Line">
              <a:extLst>
                <a:ext uri="{FF2B5EF4-FFF2-40B4-BE49-F238E27FC236}">
                  <a16:creationId xmlns:a16="http://schemas.microsoft.com/office/drawing/2014/main" id="{486F3BF7-52C1-533F-EE7E-7299B36A98D8}"/>
                </a:ext>
              </a:extLst>
            </p:cNvPr>
            <p:cNvSpPr/>
            <p:nvPr/>
          </p:nvSpPr>
          <p:spPr>
            <a:xfrm>
              <a:off x="5585669" y="5520186"/>
              <a:ext cx="528468" cy="1"/>
            </a:xfrm>
            <a:prstGeom prst="line">
              <a:avLst/>
            </a:prstGeom>
            <a:ln w="762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20" name="Line">
              <a:extLst>
                <a:ext uri="{FF2B5EF4-FFF2-40B4-BE49-F238E27FC236}">
                  <a16:creationId xmlns:a16="http://schemas.microsoft.com/office/drawing/2014/main" id="{A196F7CC-3E71-46EC-6B8B-B1EB9BD6DE1E}"/>
                </a:ext>
              </a:extLst>
            </p:cNvPr>
            <p:cNvSpPr/>
            <p:nvPr/>
          </p:nvSpPr>
          <p:spPr>
            <a:xfrm>
              <a:off x="6023324" y="5520186"/>
              <a:ext cx="831152" cy="1"/>
            </a:xfrm>
            <a:prstGeom prst="line">
              <a:avLst/>
            </a:prstGeom>
            <a:ln w="25400">
              <a:solidFill>
                <a:srgbClr val="3F4756"/>
              </a:solidFill>
              <a:miter lim="400000"/>
            </a:ln>
            <a:effectLst>
              <a:outerShdw blurRad="101600" dist="50800" dir="5400000" rotWithShape="0">
                <a:srgbClr val="000000">
                  <a:alpha val="2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grpSp>
        <p:nvGrpSpPr>
          <p:cNvPr id="1122" name="Group 1121">
            <a:extLst>
              <a:ext uri="{FF2B5EF4-FFF2-40B4-BE49-F238E27FC236}">
                <a16:creationId xmlns:a16="http://schemas.microsoft.com/office/drawing/2014/main" id="{9E95E1F8-92AE-DAE6-D89A-D4B401A104D7}"/>
              </a:ext>
            </a:extLst>
          </p:cNvPr>
          <p:cNvGrpSpPr/>
          <p:nvPr/>
        </p:nvGrpSpPr>
        <p:grpSpPr>
          <a:xfrm>
            <a:off x="4118898" y="6616746"/>
            <a:ext cx="792000" cy="792001"/>
            <a:chOff x="640632" y="5730564"/>
            <a:chExt cx="792000" cy="792001"/>
          </a:xfrm>
        </p:grpSpPr>
        <p:pic>
          <p:nvPicPr>
            <p:cNvPr id="1026" name="Picture 2" descr="A circular logo with dna symbols&#10;&#10;Description automatically generated with medium confidence">
              <a:extLst>
                <a:ext uri="{FF2B5EF4-FFF2-40B4-BE49-F238E27FC236}">
                  <a16:creationId xmlns:a16="http://schemas.microsoft.com/office/drawing/2014/main" id="{E04DA892-7238-32A5-EA85-3DE9CA41F0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32" y="5730565"/>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1121" name="Oval 1120">
              <a:extLst>
                <a:ext uri="{FF2B5EF4-FFF2-40B4-BE49-F238E27FC236}">
                  <a16:creationId xmlns:a16="http://schemas.microsoft.com/office/drawing/2014/main" id="{D63B6026-B729-7B44-4B7F-D1BE5D5F6268}"/>
                </a:ext>
              </a:extLst>
            </p:cNvPr>
            <p:cNvSpPr/>
            <p:nvPr/>
          </p:nvSpPr>
          <p:spPr>
            <a:xfrm>
              <a:off x="651404" y="5730564"/>
              <a:ext cx="781228" cy="788633"/>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Tree>
    <p:extLst>
      <p:ext uri="{BB962C8B-B14F-4D97-AF65-F5344CB8AC3E}">
        <p14:creationId xmlns:p14="http://schemas.microsoft.com/office/powerpoint/2010/main" val="2169267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344E759-168E-4D8C-8749-E7E59DAAD890}"/>
              </a:ext>
            </a:extLst>
          </p:cNvPr>
          <p:cNvSpPr/>
          <p:nvPr/>
        </p:nvSpPr>
        <p:spPr>
          <a:xfrm>
            <a:off x="-76200" y="-114300"/>
            <a:ext cx="18391414" cy="2781350"/>
          </a:xfrm>
          <a:custGeom>
            <a:avLst/>
            <a:gdLst/>
            <a:ahLst/>
            <a:cxnLst/>
            <a:rect l="l" t="t" r="r" b="b"/>
            <a:pathLst>
              <a:path w="220314" h="2861297">
                <a:moveTo>
                  <a:pt x="0" y="0"/>
                </a:moveTo>
                <a:lnTo>
                  <a:pt x="220314" y="0"/>
                </a:lnTo>
                <a:lnTo>
                  <a:pt x="220314" y="2861297"/>
                </a:lnTo>
                <a:lnTo>
                  <a:pt x="0" y="2861297"/>
                </a:lnTo>
                <a:close/>
              </a:path>
            </a:pathLst>
          </a:custGeom>
          <a:solidFill>
            <a:srgbClr val="404040"/>
          </a:solidFill>
        </p:spPr>
        <p:txBody>
          <a:bodyPr/>
          <a:lstStyle/>
          <a:p>
            <a:endParaRPr lang="en-DK" dirty="0"/>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building with trees in front of it&#10;&#10;Description automatically generated">
            <a:extLst>
              <a:ext uri="{FF2B5EF4-FFF2-40B4-BE49-F238E27FC236}">
                <a16:creationId xmlns:a16="http://schemas.microsoft.com/office/drawing/2014/main" id="{B34EB830-9E65-FC99-8118-FCF437BA2E23}"/>
              </a:ext>
            </a:extLst>
          </p:cNvPr>
          <p:cNvPicPr>
            <a:picLocks noChangeAspect="1"/>
          </p:cNvPicPr>
          <p:nvPr/>
        </p:nvPicPr>
        <p:blipFill rotWithShape="1">
          <a:blip r:embed="rId5">
            <a:extLst>
              <a:ext uri="{28A0092B-C50C-407E-A947-70E740481C1C}">
                <a14:useLocalDpi xmlns:a14="http://schemas.microsoft.com/office/drawing/2010/main" val="0"/>
              </a:ext>
            </a:extLst>
          </a:blip>
          <a:srcRect l="15509"/>
          <a:stretch/>
        </p:blipFill>
        <p:spPr>
          <a:xfrm>
            <a:off x="10179161" y="3663043"/>
            <a:ext cx="7194439" cy="6014040"/>
          </a:xfrm>
          <a:prstGeom prst="rect">
            <a:avLst/>
          </a:prstGeom>
        </p:spPr>
      </p:pic>
      <p:sp>
        <p:nvSpPr>
          <p:cNvPr id="5" name="TextBox 4">
            <a:extLst>
              <a:ext uri="{FF2B5EF4-FFF2-40B4-BE49-F238E27FC236}">
                <a16:creationId xmlns:a16="http://schemas.microsoft.com/office/drawing/2014/main" id="{4099832B-8902-C5BA-BFF5-81FBEC5E8BF7}"/>
              </a:ext>
            </a:extLst>
          </p:cNvPr>
          <p:cNvSpPr txBox="1"/>
          <p:nvPr/>
        </p:nvSpPr>
        <p:spPr>
          <a:xfrm>
            <a:off x="1152072" y="3314700"/>
            <a:ext cx="8601528" cy="7463582"/>
          </a:xfrm>
          <a:prstGeom prst="rect">
            <a:avLst/>
          </a:prstGeom>
          <a:noFill/>
        </p:spPr>
        <p:txBody>
          <a:bodyPr wrap="square" lIns="91440" tIns="45720" rIns="91440" bIns="45720" rtlCol="0" anchor="t">
            <a:spAutoFit/>
          </a:bodyPr>
          <a:lstStyle/>
          <a:p>
            <a:endParaRPr lang="en-US" sz="2600" dirty="0">
              <a:latin typeface="Montserrat" pitchFamily="2" charset="77"/>
              <a:cs typeface="Futura Condensed Medium" panose="020B0602020204020303" pitchFamily="34" charset="-79"/>
            </a:endParaRPr>
          </a:p>
          <a:p>
            <a:r>
              <a:rPr lang="en-US" sz="2400" dirty="0">
                <a:latin typeface="Montserrat" pitchFamily="2" charset="77"/>
                <a:cs typeface="Futura Condensed Medium" panose="020B0602020204020303" pitchFamily="34" charset="-79"/>
              </a:rPr>
              <a:t>The Digital Core Curriculum (</a:t>
            </a:r>
            <a:r>
              <a:rPr lang="en-US" sz="2400" b="1" dirty="0">
                <a:latin typeface="Montserrat" pitchFamily="2" charset="77"/>
                <a:cs typeface="Futura Condensed Medium" panose="020B0602020204020303" pitchFamily="34" charset="-79"/>
              </a:rPr>
              <a:t>DCC</a:t>
            </a:r>
            <a:r>
              <a:rPr lang="en-US" sz="2400" dirty="0">
                <a:latin typeface="Montserrat" pitchFamily="2" charset="77"/>
                <a:cs typeface="Futura Condensed Medium" panose="020B0602020204020303" pitchFamily="34" charset="-79"/>
              </a:rPr>
              <a:t>) initiative:</a:t>
            </a:r>
          </a:p>
          <a:p>
            <a:endParaRPr lang="en-US" sz="24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 educations to include digital literacy and data science competences</a:t>
            </a:r>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DS in Medical Research is the future!</a:t>
            </a:r>
          </a:p>
          <a:p>
            <a:endParaRPr lang="en-US" sz="2600" dirty="0">
              <a:latin typeface="Montserrat"/>
              <a:cs typeface="Futura Condensed Medium"/>
            </a:endParaRPr>
          </a:p>
          <a:p>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As a domain expert, so what is your role?</a:t>
            </a:r>
          </a:p>
          <a:p>
            <a:endParaRPr lang="en-US" sz="2600" dirty="0">
              <a:latin typeface="Montserrat"/>
              <a:cs typeface="Futura Condensed Medium"/>
            </a:endParaRPr>
          </a:p>
          <a:p>
            <a:pPr marL="1371600" lvl="2" indent="-457200">
              <a:lnSpc>
                <a:spcPct val="150000"/>
              </a:lnSpc>
              <a:buFont typeface="Arial" panose="020B0604020202020204" pitchFamily="34" charset="0"/>
              <a:buChar char="•"/>
            </a:pPr>
            <a:r>
              <a:rPr lang="en-US" sz="2600" dirty="0">
                <a:latin typeface="Montserrat"/>
                <a:cs typeface="Futura Condensed Medium"/>
              </a:rPr>
              <a:t>Form a collaboration with a data scientist </a:t>
            </a:r>
          </a:p>
          <a:p>
            <a:pPr marL="1371600" lvl="2" indent="-457200">
              <a:lnSpc>
                <a:spcPct val="150000"/>
              </a:lnSpc>
              <a:buFont typeface="Arial" panose="020B0604020202020204" pitchFamily="34" charset="0"/>
              <a:buChar char="•"/>
            </a:pPr>
            <a:r>
              <a:rPr lang="en-US" sz="2600" dirty="0">
                <a:latin typeface="Montserrat"/>
                <a:cs typeface="Futura Condensed Medium"/>
              </a:rPr>
              <a:t>Encourage your staff to take DS courses</a:t>
            </a:r>
          </a:p>
          <a:p>
            <a:pPr marL="1371600" lvl="2" indent="-457200">
              <a:lnSpc>
                <a:spcPct val="150000"/>
              </a:lnSpc>
              <a:buFont typeface="Arial" panose="020B0604020202020204" pitchFamily="34" charset="0"/>
              <a:buChar char="•"/>
            </a:pPr>
            <a:r>
              <a:rPr lang="en-US" sz="2600" dirty="0">
                <a:latin typeface="Montserrat"/>
                <a:cs typeface="Futura Condensed Medium"/>
              </a:rPr>
              <a:t>Know where to get help with DS analysis</a:t>
            </a:r>
          </a:p>
          <a:p>
            <a:endParaRPr lang="en-US" sz="2600" dirty="0">
              <a:latin typeface="Montserrat"/>
              <a:cs typeface="Futura Condensed Medium"/>
            </a:endParaRP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16" name="Picture 15" descr="A white text on a black background&#10;&#10;Description automatically generated">
            <a:extLst>
              <a:ext uri="{FF2B5EF4-FFF2-40B4-BE49-F238E27FC236}">
                <a16:creationId xmlns:a16="http://schemas.microsoft.com/office/drawing/2014/main" id="{DF627EBE-A052-6954-2946-B4B3AA429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10896"/>
            <a:ext cx="4764738" cy="2096485"/>
          </a:xfrm>
          <a:prstGeom prst="rect">
            <a:avLst/>
          </a:prstGeom>
        </p:spPr>
      </p:pic>
    </p:spTree>
    <p:extLst>
      <p:ext uri="{BB962C8B-B14F-4D97-AF65-F5344CB8AC3E}">
        <p14:creationId xmlns:p14="http://schemas.microsoft.com/office/powerpoint/2010/main" val="1494629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469706"/>
            <a:ext cx="18288000" cy="217897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6" name="TextBox 6"/>
          <p:cNvSpPr txBox="1"/>
          <p:nvPr/>
        </p:nvSpPr>
        <p:spPr>
          <a:xfrm>
            <a:off x="2895600" y="1137545"/>
            <a:ext cx="12496800" cy="957955"/>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DATA SCIENCE IN YOUR TEACHING</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7">
            <a:extLst>
              <a:ext uri="{FF2B5EF4-FFF2-40B4-BE49-F238E27FC236}">
                <a16:creationId xmlns:a16="http://schemas.microsoft.com/office/drawing/2014/main" id="{A05F2FF4-163F-1C98-DA14-ECB638DFAAE0}"/>
              </a:ext>
            </a:extLst>
          </p:cNvPr>
          <p:cNvSpPr txBox="1"/>
          <p:nvPr/>
        </p:nvSpPr>
        <p:spPr>
          <a:xfrm>
            <a:off x="4572000" y="5156705"/>
            <a:ext cx="8685698" cy="4554773"/>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Not as far fetched as you think, you already use data science in your teaching</a:t>
            </a:r>
          </a:p>
          <a:p>
            <a:pPr marL="345441" lvl="1">
              <a:lnSpc>
                <a:spcPts val="4480"/>
              </a:lnSpc>
            </a:pPr>
            <a:r>
              <a:rPr lang="en-US" sz="2600" b="1" dirty="0">
                <a:solidFill>
                  <a:srgbClr val="404040"/>
                </a:solidFill>
                <a:latin typeface="Montserrat" panose="00000500000000000000" pitchFamily="2" charset="0"/>
              </a:rPr>
              <a:t>Examples </a:t>
            </a:r>
            <a:r>
              <a:rPr lang="en-US" sz="2600" b="1" dirty="0" err="1">
                <a:solidFill>
                  <a:srgbClr val="404040"/>
                </a:solidFill>
                <a:latin typeface="Montserrat" panose="00000500000000000000" pitchFamily="2" charset="0"/>
              </a:rPr>
              <a:t>bla</a:t>
            </a:r>
            <a:r>
              <a:rPr lang="en-US" sz="2600" b="1" dirty="0">
                <a:solidFill>
                  <a:srgbClr val="404040"/>
                </a:solidFill>
                <a:latin typeface="Montserrat" panose="00000500000000000000" pitchFamily="2" charset="0"/>
              </a:rPr>
              <a:t> </a:t>
            </a:r>
            <a:r>
              <a:rPr lang="en-US" sz="2600" b="1" dirty="0" err="1">
                <a:solidFill>
                  <a:srgbClr val="404040"/>
                </a:solidFill>
                <a:latin typeface="Montserrat" panose="00000500000000000000" pitchFamily="2" charset="0"/>
              </a:rPr>
              <a:t>bla</a:t>
            </a:r>
            <a:r>
              <a:rPr lang="en-US" sz="2600" b="1" dirty="0">
                <a:solidFill>
                  <a:srgbClr val="404040"/>
                </a:solidFill>
                <a:latin typeface="Montserrat" panose="00000500000000000000" pitchFamily="2" charset="0"/>
              </a:rPr>
              <a:t> </a:t>
            </a:r>
            <a:r>
              <a:rPr lang="en-US" sz="2600" b="1" dirty="0" err="1">
                <a:solidFill>
                  <a:srgbClr val="404040"/>
                </a:solidFill>
                <a:latin typeface="Montserrat" panose="00000500000000000000" pitchFamily="2" charset="0"/>
              </a:rPr>
              <a:t>bla</a:t>
            </a:r>
            <a:endParaRPr lang="en-US" sz="2600" b="1" dirty="0">
              <a:solidFill>
                <a:srgbClr val="404040"/>
              </a:solidFill>
              <a:latin typeface="Montserrat" panose="00000500000000000000" pitchFamily="2" charset="0"/>
            </a:endParaRPr>
          </a:p>
          <a:p>
            <a:pPr marL="345441" lvl="1">
              <a:lnSpc>
                <a:spcPts val="4480"/>
              </a:lnSpc>
            </a:pPr>
            <a:r>
              <a:rPr lang="en-US" sz="2600" b="1" dirty="0">
                <a:solidFill>
                  <a:srgbClr val="404040"/>
                </a:solidFill>
                <a:latin typeface="Montserrat" panose="00000500000000000000" pitchFamily="2" charset="0"/>
              </a:rPr>
              <a:t>How can you improve courses?</a:t>
            </a:r>
          </a:p>
          <a:p>
            <a:pPr marL="345441" lvl="1">
              <a:lnSpc>
                <a:spcPts val="4480"/>
              </a:lnSpc>
            </a:pPr>
            <a:r>
              <a:rPr lang="en-US" sz="2600" b="1" dirty="0">
                <a:solidFill>
                  <a:srgbClr val="404040"/>
                </a:solidFill>
                <a:latin typeface="Montserrat" panose="00000500000000000000" pitchFamily="2" charset="0"/>
              </a:rPr>
              <a:t>Get inspired by colleagues,</a:t>
            </a:r>
          </a:p>
          <a:p>
            <a:pPr marL="345441" lvl="1">
              <a:lnSpc>
                <a:spcPts val="4480"/>
              </a:lnSpc>
            </a:pPr>
            <a:r>
              <a:rPr lang="en-US" sz="2600" b="1" dirty="0">
                <a:solidFill>
                  <a:srgbClr val="404040"/>
                </a:solidFill>
                <a:latin typeface="Montserrat" panose="00000500000000000000" pitchFamily="2" charset="0"/>
              </a:rPr>
              <a:t>Start a little at the time</a:t>
            </a:r>
          </a:p>
          <a:p>
            <a:pPr marL="345441" lvl="1">
              <a:lnSpc>
                <a:spcPts val="4480"/>
              </a:lnSpc>
            </a:pPr>
            <a:endParaRPr lang="en-US" sz="2600" b="1" dirty="0">
              <a:solidFill>
                <a:srgbClr val="404040"/>
              </a:solidFill>
              <a:latin typeface="Montserrat" panose="00000500000000000000" pitchFamily="2" charset="0"/>
            </a:endParaRPr>
          </a:p>
          <a:p>
            <a:pPr marL="345441" lvl="1">
              <a:lnSpc>
                <a:spcPts val="4480"/>
              </a:lnSpc>
            </a:pPr>
            <a:endParaRPr lang="en-US" sz="2600" b="1" dirty="0">
              <a:solidFill>
                <a:srgbClr val="404040"/>
              </a:solidFill>
              <a:latin typeface="Montserrat" panose="00000500000000000000" pitchFamily="2" charset="0"/>
            </a:endParaRPr>
          </a:p>
        </p:txBody>
      </p:sp>
    </p:spTree>
    <p:extLst>
      <p:ext uri="{BB962C8B-B14F-4D97-AF65-F5344CB8AC3E}">
        <p14:creationId xmlns:p14="http://schemas.microsoft.com/office/powerpoint/2010/main" val="1044243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96886" y="3453002"/>
            <a:ext cx="14782800" cy="2604752"/>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2800" dirty="0">
                <a:latin typeface="Montserrat" panose="00000500000000000000" pitchFamily="2" charset="0"/>
              </a:rPr>
              <a:t>What is your main take away from today? </a:t>
            </a:r>
          </a:p>
          <a:p>
            <a:pPr marL="457200" indent="-457200">
              <a:lnSpc>
                <a:spcPct val="150000"/>
              </a:lnSpc>
              <a:buFont typeface="Arial" panose="020B0604020202020204" pitchFamily="34" charset="0"/>
              <a:buChar char="•"/>
            </a:pPr>
            <a:r>
              <a:rPr lang="en-US" sz="2800" dirty="0">
                <a:latin typeface="Montserrat" panose="00000500000000000000" pitchFamily="2" charset="0"/>
              </a:rPr>
              <a:t>Has what your have learned today changed your perspective on Data Science? </a:t>
            </a:r>
          </a:p>
          <a:p>
            <a:pPr marL="457200" indent="-457200">
              <a:lnSpc>
                <a:spcPct val="150000"/>
              </a:lnSpc>
              <a:buFont typeface="Arial" panose="020B0604020202020204" pitchFamily="34" charset="0"/>
              <a:buChar char="•"/>
            </a:pPr>
            <a:r>
              <a:rPr lang="en-US" sz="2800" dirty="0">
                <a:latin typeface="Montserrat"/>
              </a:rPr>
              <a:t>How do you think your future relationship to Data Science will be?</a:t>
            </a:r>
          </a:p>
          <a:p>
            <a:pPr marL="457200" indent="-457200">
              <a:lnSpc>
                <a:spcPct val="150000"/>
              </a:lnSpc>
              <a:buFont typeface="Arial" panose="020B0604020202020204" pitchFamily="34" charset="0"/>
              <a:buChar char="•"/>
            </a:pPr>
            <a:r>
              <a:rPr lang="en-US" sz="2800" dirty="0">
                <a:latin typeface="Montserrat"/>
              </a:rPr>
              <a:t>In what ways can you incorporate Data Science thinking into your teaching?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6525987"/>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8555" y="8017033"/>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3" name="Picture 2" descr="A blue and black logo&#10;&#10;Description automatically generated">
            <a:extLst>
              <a:ext uri="{FF2B5EF4-FFF2-40B4-BE49-F238E27FC236}">
                <a16:creationId xmlns:a16="http://schemas.microsoft.com/office/drawing/2014/main" id="{45F1E998-919C-4CAE-A7D8-11F558AB2F83}"/>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98637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 y="438334"/>
            <a:ext cx="18288000" cy="2190565"/>
          </a:xfrm>
          <a:custGeom>
            <a:avLst/>
            <a:gdLst/>
            <a:ahLst/>
            <a:cxnLst/>
            <a:rect l="l" t="t" r="r" b="b"/>
            <a:pathLst>
              <a:path w="4936713" h="631163">
                <a:moveTo>
                  <a:pt x="0" y="0"/>
                </a:moveTo>
                <a:lnTo>
                  <a:pt x="4936713" y="0"/>
                </a:lnTo>
                <a:lnTo>
                  <a:pt x="4936713" y="631163"/>
                </a:lnTo>
                <a:lnTo>
                  <a:pt x="0" y="631163"/>
                </a:lnTo>
                <a:close/>
              </a:path>
            </a:pathLst>
          </a:custGeom>
          <a:solidFill>
            <a:srgbClr val="D3D9E2"/>
          </a:solidFill>
        </p:spPr>
        <p:txBody>
          <a:bodyPr/>
          <a:lstStyle/>
          <a:p>
            <a:endParaRPr lang="en-DK"/>
          </a:p>
        </p:txBody>
      </p:sp>
      <p:sp>
        <p:nvSpPr>
          <p:cNvPr id="7" name="TextBox 7"/>
          <p:cNvSpPr txBox="1"/>
          <p:nvPr/>
        </p:nvSpPr>
        <p:spPr>
          <a:xfrm>
            <a:off x="6263505" y="1080000"/>
            <a:ext cx="5760990" cy="1111010"/>
          </a:xfrm>
          <a:prstGeom prst="rect">
            <a:avLst/>
          </a:prstGeom>
        </p:spPr>
        <p:txBody>
          <a:bodyPr wrap="square" lIns="0" tIns="0" rIns="0" bIns="0" rtlCol="0" anchor="t">
            <a:spAutoFit/>
          </a:bodyPr>
          <a:lstStyle/>
          <a:p>
            <a:pPr>
              <a:lnSpc>
                <a:spcPts val="8697"/>
              </a:lnSpc>
              <a:spcBef>
                <a:spcPct val="0"/>
              </a:spcBef>
            </a:pPr>
            <a:r>
              <a:rPr lang="en-US" sz="7129" dirty="0">
                <a:solidFill>
                  <a:srgbClr val="404040"/>
                </a:solidFill>
                <a:latin typeface="Now Bold"/>
              </a:rPr>
              <a:t>THANK YOU</a:t>
            </a:r>
          </a:p>
        </p:txBody>
      </p:sp>
      <p:pic>
        <p:nvPicPr>
          <p:cNvPr id="6" name="Picture 5" descr="A blue and black logo&#10;&#10;Description automatically generated">
            <a:extLst>
              <a:ext uri="{FF2B5EF4-FFF2-40B4-BE49-F238E27FC236}">
                <a16:creationId xmlns:a16="http://schemas.microsoft.com/office/drawing/2014/main" id="{4DFC42B7-6B28-C805-1387-F46107384F5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Cartoon of a cartoon of two people in chairs&#10;&#10;Description automatically generated">
            <a:extLst>
              <a:ext uri="{FF2B5EF4-FFF2-40B4-BE49-F238E27FC236}">
                <a16:creationId xmlns:a16="http://schemas.microsoft.com/office/drawing/2014/main" id="{DA6548A4-BF1C-2692-3550-258DB50D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2779841"/>
            <a:ext cx="8191500" cy="7157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9742132" y="0"/>
            <a:ext cx="8543365"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4"/>
          <p:cNvSpPr/>
          <p:nvPr/>
        </p:nvSpPr>
        <p:spPr>
          <a:xfrm>
            <a:off x="-19050" y="647700"/>
            <a:ext cx="9761182" cy="17526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1295400" y="1080000"/>
            <a:ext cx="7353302"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EVALUATION</a:t>
            </a:r>
          </a:p>
        </p:txBody>
      </p:sp>
      <p:sp>
        <p:nvSpPr>
          <p:cNvPr id="7" name="TextBox 7"/>
          <p:cNvSpPr txBox="1"/>
          <p:nvPr/>
        </p:nvSpPr>
        <p:spPr>
          <a:xfrm>
            <a:off x="811363" y="2520852"/>
            <a:ext cx="8045100" cy="8040791"/>
          </a:xfrm>
          <a:prstGeom prst="rect">
            <a:avLst/>
          </a:prstGeom>
        </p:spPr>
        <p:txBody>
          <a:bodyPr wrap="square" lIns="0" tIns="0" rIns="0" bIns="0" rtlCol="0" anchor="t">
            <a:spAutoFit/>
          </a:bodyPr>
          <a:lstStyle/>
          <a:p>
            <a:pPr marL="345441" lvl="1">
              <a:lnSpc>
                <a:spcPts val="4480"/>
              </a:lnSpc>
            </a:pPr>
            <a:endParaRPr lang="en-US" sz="28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do we measure the performance of a model?</a:t>
            </a:r>
          </a:p>
          <a:p>
            <a:pPr marL="690881" lvl="1" indent="-345440">
              <a:lnSpc>
                <a:spcPts val="4480"/>
              </a:lnSpc>
              <a:buFont typeface="Arial"/>
              <a:buChar char="•"/>
            </a:pPr>
            <a:endParaRPr lang="en-US" sz="2600" dirty="0">
              <a:solidFill>
                <a:srgbClr val="404040"/>
              </a:solidFill>
              <a:latin typeface="Montserrat" panose="00000500000000000000" pitchFamily="2" charset="0"/>
            </a:endParaRPr>
          </a:p>
          <a:p>
            <a:pPr marL="690881" lvl="1" indent="-345440">
              <a:lnSpc>
                <a:spcPts val="4480"/>
              </a:lnSpc>
              <a:buFont typeface="Arial"/>
              <a:buChar char="•"/>
            </a:pPr>
            <a:r>
              <a:rPr lang="en-US" sz="2600" dirty="0">
                <a:solidFill>
                  <a:srgbClr val="404040"/>
                </a:solidFill>
                <a:latin typeface="Montserrat" panose="00000500000000000000" pitchFamily="2" charset="0"/>
              </a:rPr>
              <a:t>How much/far can we trust the results we have obtained?</a:t>
            </a:r>
          </a:p>
          <a:p>
            <a:pPr marL="345441" lvl="1">
              <a:lnSpc>
                <a:spcPts val="4480"/>
              </a:lnSpc>
            </a:pPr>
            <a:r>
              <a:rPr lang="en-US" sz="2600" dirty="0">
                <a:solidFill>
                  <a:srgbClr val="404040"/>
                </a:solidFill>
                <a:latin typeface="Montserrat" panose="00000500000000000000" pitchFamily="2" charset="0"/>
              </a:rPr>
              <a:t> </a:t>
            </a:r>
          </a:p>
          <a:p>
            <a:pPr marL="690881" lvl="1" indent="-345440">
              <a:lnSpc>
                <a:spcPts val="4480"/>
              </a:lnSpc>
              <a:buFont typeface="Arial"/>
              <a:buChar char="•"/>
            </a:pPr>
            <a:r>
              <a:rPr lang="en-US" sz="2600" dirty="0">
                <a:solidFill>
                  <a:srgbClr val="404040"/>
                </a:solidFill>
                <a:latin typeface="Montserrat" panose="00000500000000000000" pitchFamily="2" charset="0"/>
              </a:rPr>
              <a:t>How do we interpret the results of the evaluation?</a:t>
            </a:r>
          </a:p>
          <a:p>
            <a:pPr marL="345441" lvl="1">
              <a:lnSpc>
                <a:spcPts val="4480"/>
              </a:lnSpc>
            </a:pPr>
            <a:endParaRPr lang="en-US" sz="2600" dirty="0">
              <a:solidFill>
                <a:srgbClr val="404040"/>
              </a:solidFill>
              <a:latin typeface="Montserrat" panose="00000500000000000000" pitchFamily="2" charset="0"/>
            </a:endParaRPr>
          </a:p>
          <a:p>
            <a:pPr marL="345441" lvl="1">
              <a:lnSpc>
                <a:spcPts val="4480"/>
              </a:lnSpc>
            </a:pPr>
            <a:r>
              <a:rPr lang="en-US" sz="2600" i="1" dirty="0">
                <a:solidFill>
                  <a:srgbClr val="404040"/>
                </a:solidFill>
                <a:latin typeface="Montserrat" panose="00000500000000000000" pitchFamily="2" charset="0"/>
              </a:rPr>
              <a:t>Let the RQ, data and model pick the evaluation metric </a:t>
            </a:r>
          </a:p>
          <a:p>
            <a:pPr marL="345441" lvl="1">
              <a:lnSpc>
                <a:spcPts val="4480"/>
              </a:lnSpc>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0799639" y="1018268"/>
            <a:ext cx="5886938" cy="404903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1205817" y="1404563"/>
            <a:ext cx="5177183" cy="3510337"/>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21919" tIns="121919" rIns="121919" bIns="121919"/>
            <a:lstStyle/>
            <a:p>
              <a:endParaRPr/>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21919" tIns="121919" rIns="121919" bIns="121919"/>
            <a:lstStyle/>
            <a:p>
              <a:endParaRPr/>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80117"/>
            </a:xfrm>
            <a:prstGeom prst="rect">
              <a:avLst/>
            </a:prstGeom>
            <a:noFill/>
          </p:spPr>
          <p:txBody>
            <a:bodyPr wrap="square">
              <a:spAutoFit/>
            </a:bodyPr>
            <a:lstStyle/>
            <a:p>
              <a:r>
                <a:rPr lang="en-US" sz="1800" b="1" dirty="0">
                  <a:solidFill>
                    <a:srgbClr val="404040"/>
                  </a:solidFill>
                  <a:latin typeface="Montserrat" panose="00000500000000000000" pitchFamily="2" charset="0"/>
                </a:rPr>
                <a:t>GOOD</a:t>
              </a:r>
              <a:endParaRPr lang="en-DK"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500"/>
              <a:ext cx="941909" cy="369332"/>
            </a:xfrm>
            <a:prstGeom prst="rect">
              <a:avLst/>
            </a:prstGeom>
            <a:noFill/>
          </p:spPr>
          <p:txBody>
            <a:bodyPr wrap="square">
              <a:spAutoFit/>
            </a:bodyPr>
            <a:lstStyle/>
            <a:p>
              <a:r>
                <a:rPr lang="en-US" sz="1800" b="1" dirty="0">
                  <a:solidFill>
                    <a:srgbClr val="404040"/>
                  </a:solidFill>
                  <a:latin typeface="Montserrat" panose="00000500000000000000" pitchFamily="2" charset="0"/>
                </a:rPr>
                <a:t>BAD</a:t>
              </a:r>
              <a:endParaRPr lang="en-DK"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21919" tIns="121919" rIns="121919" bIns="121919"/>
            <a:lstStyle/>
            <a:p>
              <a:endParaRPr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21919" tIns="121919" rIns="121919" bIns="121919"/>
            <a:lstStyle/>
            <a:p>
              <a:endParaRPr dirty="0"/>
            </a:p>
          </p:txBody>
        </p:sp>
      </p:grpSp>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7">
            <a:extLst>
              <a:ext uri="{28A0092B-C50C-407E-A947-70E740481C1C}">
                <a14:useLocalDpi xmlns:a14="http://schemas.microsoft.com/office/drawing/2010/main" val="0"/>
              </a:ext>
            </a:extLst>
          </a:blip>
          <a:srcRect l="5681" t="3609" r="1984" b="3838"/>
          <a:stretch/>
        </p:blipFill>
        <p:spPr>
          <a:xfrm>
            <a:off x="10800862" y="5445805"/>
            <a:ext cx="5886938" cy="4422095"/>
          </a:xfrm>
          <a:prstGeom prst="rect">
            <a:avLst/>
          </a:prstGeom>
          <a:ln w="12700">
            <a:solidFill>
              <a:srgbClr val="404040"/>
            </a:solidFill>
          </a:ln>
        </p:spPr>
      </p:pic>
    </p:spTree>
    <p:extLst>
      <p:ext uri="{BB962C8B-B14F-4D97-AF65-F5344CB8AC3E}">
        <p14:creationId xmlns:p14="http://schemas.microsoft.com/office/powerpoint/2010/main" val="27285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35983" y="504986"/>
            <a:ext cx="8847692" cy="978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p:cNvSpPr txBox="1"/>
          <p:nvPr/>
        </p:nvSpPr>
        <p:spPr>
          <a:xfrm>
            <a:off x="762275" y="3127714"/>
            <a:ext cx="7619449" cy="2258632"/>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fit the data?</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Criteria depend on model type</a:t>
            </a:r>
          </a:p>
          <a:p>
            <a:pPr marL="1259841" lvl="2"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Good models capture the underlying trends and characteristics</a:t>
            </a: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35983" y="495300"/>
            <a:ext cx="18307050" cy="2057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411282" y="6108805"/>
            <a:ext cx="6224902" cy="4001724"/>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4572000" y="1080000"/>
            <a:ext cx="8115300" cy="993394"/>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MODEL PERFORMANCE</a:t>
            </a:r>
          </a:p>
        </p:txBody>
      </p:sp>
      <p:sp>
        <p:nvSpPr>
          <p:cNvPr id="3" name="TextBox 7">
            <a:extLst>
              <a:ext uri="{FF2B5EF4-FFF2-40B4-BE49-F238E27FC236}">
                <a16:creationId xmlns:a16="http://schemas.microsoft.com/office/drawing/2014/main" id="{A6B8EE8D-FDD3-07E5-02C6-5C83F46111B3}"/>
              </a:ext>
            </a:extLst>
          </p:cNvPr>
          <p:cNvSpPr txBox="1"/>
          <p:nvPr/>
        </p:nvSpPr>
        <p:spPr>
          <a:xfrm>
            <a:off x="9068902" y="3127714"/>
            <a:ext cx="8685698" cy="521489"/>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How well does the model perform the task?</a:t>
            </a:r>
          </a:p>
        </p:txBody>
      </p:sp>
      <p:sp>
        <p:nvSpPr>
          <p:cNvPr id="6" name="Freeform 31">
            <a:extLst>
              <a:ext uri="{FF2B5EF4-FFF2-40B4-BE49-F238E27FC236}">
                <a16:creationId xmlns:a16="http://schemas.microsoft.com/office/drawing/2014/main" id="{72C311D8-57E3-C91C-4F96-A2D7E5A69108}"/>
              </a:ext>
            </a:extLst>
          </p:cNvPr>
          <p:cNvSpPr/>
          <p:nvPr/>
        </p:nvSpPr>
        <p:spPr>
          <a:xfrm>
            <a:off x="9677399" y="7601418"/>
            <a:ext cx="5562601" cy="1809281"/>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45719" rIns="45719"/>
          <a:lstStyle/>
          <a:p>
            <a:pPr>
              <a:defRPr sz="1400">
                <a:latin typeface="Arial"/>
                <a:ea typeface="Arial"/>
                <a:cs typeface="Arial"/>
                <a:sym typeface="Arial"/>
              </a:defRPr>
            </a:pPr>
            <a:endParaRPr dirty="0"/>
          </a:p>
        </p:txBody>
      </p:sp>
      <p:sp>
        <p:nvSpPr>
          <p:cNvPr id="9" name="Freeform 32">
            <a:extLst>
              <a:ext uri="{FF2B5EF4-FFF2-40B4-BE49-F238E27FC236}">
                <a16:creationId xmlns:a16="http://schemas.microsoft.com/office/drawing/2014/main" id="{FA48AC73-03B7-BA80-BB4E-BAB0ABE10C83}"/>
              </a:ext>
            </a:extLst>
          </p:cNvPr>
          <p:cNvSpPr/>
          <p:nvPr/>
        </p:nvSpPr>
        <p:spPr>
          <a:xfrm>
            <a:off x="11430000" y="5809337"/>
            <a:ext cx="5562600" cy="1809280"/>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45719" rIns="45719"/>
          <a:lstStyle/>
          <a:p>
            <a:pPr>
              <a:defRPr sz="1400">
                <a:latin typeface="Arial"/>
                <a:ea typeface="Arial"/>
                <a:cs typeface="Arial"/>
                <a:sym typeface="Arial"/>
              </a:defRPr>
            </a:pPr>
            <a:endParaRPr/>
          </a:p>
        </p:txBody>
      </p:sp>
      <p:sp>
        <p:nvSpPr>
          <p:cNvPr id="31" name="TextBox 7">
            <a:extLst>
              <a:ext uri="{FF2B5EF4-FFF2-40B4-BE49-F238E27FC236}">
                <a16:creationId xmlns:a16="http://schemas.microsoft.com/office/drawing/2014/main" id="{67EDB5E2-65CD-83AF-ACB2-5E0038382FFC}"/>
              </a:ext>
            </a:extLst>
          </p:cNvPr>
          <p:cNvSpPr txBox="1"/>
          <p:nvPr/>
        </p:nvSpPr>
        <p:spPr>
          <a:xfrm>
            <a:off x="11369607" y="5231610"/>
            <a:ext cx="3275426" cy="521489"/>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CLASSIFICATION</a:t>
            </a:r>
          </a:p>
        </p:txBody>
      </p:sp>
      <p:sp>
        <p:nvSpPr>
          <p:cNvPr id="32" name="TextBox 7">
            <a:extLst>
              <a:ext uri="{FF2B5EF4-FFF2-40B4-BE49-F238E27FC236}">
                <a16:creationId xmlns:a16="http://schemas.microsoft.com/office/drawing/2014/main" id="{7DA59498-B284-07B0-36F1-691B3045F1F4}"/>
              </a:ext>
            </a:extLst>
          </p:cNvPr>
          <p:cNvSpPr txBox="1"/>
          <p:nvPr/>
        </p:nvSpPr>
        <p:spPr>
          <a:xfrm>
            <a:off x="12950914" y="9410699"/>
            <a:ext cx="2520772" cy="515206"/>
          </a:xfrm>
          <a:prstGeom prst="rect">
            <a:avLst/>
          </a:prstGeom>
        </p:spPr>
        <p:txBody>
          <a:bodyPr wrap="square" lIns="0" tIns="0" rIns="0" bIns="0" rtlCol="0" anchor="t">
            <a:spAutoFit/>
          </a:bodyPr>
          <a:lstStyle/>
          <a:p>
            <a:pPr>
              <a:lnSpc>
                <a:spcPts val="4480"/>
              </a:lnSpc>
            </a:pPr>
            <a:r>
              <a:rPr lang="en-US" sz="2400" b="1" dirty="0">
                <a:solidFill>
                  <a:srgbClr val="404040"/>
                </a:solidFill>
                <a:latin typeface="Montserrat" panose="00000500000000000000" pitchFamily="2" charset="0"/>
              </a:rPr>
              <a:t>REGRESSION</a:t>
            </a:r>
          </a:p>
        </p:txBody>
      </p:sp>
      <p:pic>
        <p:nvPicPr>
          <p:cNvPr id="33" name="Picture 32" descr="A blue and black logo&#10;&#10;Description automatically generated">
            <a:extLst>
              <a:ext uri="{FF2B5EF4-FFF2-40B4-BE49-F238E27FC236}">
                <a16:creationId xmlns:a16="http://schemas.microsoft.com/office/drawing/2014/main" id="{4714EC58-F098-373D-05AD-D563926567B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4" name="TextBox 7">
            <a:extLst>
              <a:ext uri="{FF2B5EF4-FFF2-40B4-BE49-F238E27FC236}">
                <a16:creationId xmlns:a16="http://schemas.microsoft.com/office/drawing/2014/main" id="{B9FB800A-3120-4679-7F40-935AAAFCB611}"/>
              </a:ext>
            </a:extLst>
          </p:cNvPr>
          <p:cNvSpPr txBox="1"/>
          <p:nvPr/>
        </p:nvSpPr>
        <p:spPr>
          <a:xfrm>
            <a:off x="11997906" y="5999082"/>
            <a:ext cx="2218448"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Accuracy</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Precision</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Recall</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ROC/AUC</a:t>
            </a:r>
          </a:p>
        </p:txBody>
      </p:sp>
      <p:sp>
        <p:nvSpPr>
          <p:cNvPr id="35" name="TextBox 7">
            <a:extLst>
              <a:ext uri="{FF2B5EF4-FFF2-40B4-BE49-F238E27FC236}">
                <a16:creationId xmlns:a16="http://schemas.microsoft.com/office/drawing/2014/main" id="{E2E280CF-4F27-4DFB-F517-2F75CDB69CDC}"/>
              </a:ext>
            </a:extLst>
          </p:cNvPr>
          <p:cNvSpPr txBox="1"/>
          <p:nvPr/>
        </p:nvSpPr>
        <p:spPr>
          <a:xfrm>
            <a:off x="11997906" y="7904082"/>
            <a:ext cx="2520772" cy="1354217"/>
          </a:xfrm>
          <a:prstGeom prst="rect">
            <a:avLst/>
          </a:prstGeom>
        </p:spPr>
        <p:txBody>
          <a:bodyPr wrap="square" lIns="0" tIns="0" rIns="0" bIns="0" rtlCol="0" anchor="t">
            <a:spAutoFit/>
          </a:bodyPr>
          <a:lstStyle/>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R-squared</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RMSE</a:t>
            </a:r>
          </a:p>
          <a:p>
            <a:pPr marL="688341" lvl="1" indent="-342900">
              <a:buFont typeface="Arial" panose="020B0604020202020204" pitchFamily="34" charset="0"/>
              <a:buChar char="•"/>
            </a:pPr>
            <a:r>
              <a:rPr lang="en-US" sz="2200"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0363200" y="7904082"/>
            <a:ext cx="1485900" cy="135421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dirty="0"/>
          </a:p>
        </p:txBody>
      </p:sp>
      <p:sp>
        <p:nvSpPr>
          <p:cNvPr id="38" name="Organisation">
            <a:extLst>
              <a:ext uri="{FF2B5EF4-FFF2-40B4-BE49-F238E27FC236}">
                <a16:creationId xmlns:a16="http://schemas.microsoft.com/office/drawing/2014/main" id="{76B0AA1D-E16C-D2B2-C74A-04C9CEF2E0DB}"/>
              </a:ext>
            </a:extLst>
          </p:cNvPr>
          <p:cNvSpPr/>
          <p:nvPr/>
        </p:nvSpPr>
        <p:spPr>
          <a:xfrm>
            <a:off x="14668280" y="6057899"/>
            <a:ext cx="1490277" cy="1209845"/>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50800" tIns="50800" rIns="50800" bIns="50800" anchor="ctr"/>
          <a:lstStyle/>
          <a:p>
            <a:pPr algn="ctr">
              <a:lnSpc>
                <a:spcPct val="100000"/>
              </a:lnSpc>
              <a:spcBef>
                <a:spcPts val="0"/>
              </a:spcBef>
              <a:defRPr sz="5000">
                <a:solidFill>
                  <a:srgbClr val="FFFFFF"/>
                </a:solidFill>
              </a:defRPr>
            </a:pPr>
            <a:endParaRPr/>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0439400" y="7980938"/>
            <a:ext cx="1371600" cy="1201161"/>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9068902" y="4393411"/>
            <a:ext cx="8685698" cy="521489"/>
          </a:xfrm>
          <a:prstGeom prst="rect">
            <a:avLst/>
          </a:prstGeom>
        </p:spPr>
        <p:txBody>
          <a:bodyPr wrap="square" lIns="0" tIns="0" rIns="0" bIns="0" rtlCol="0" anchor="t">
            <a:spAutoFit/>
          </a:bodyPr>
          <a:lstStyle/>
          <a:p>
            <a:pPr marL="345441" lvl="1">
              <a:lnSpc>
                <a:spcPts val="4480"/>
              </a:lnSpc>
            </a:pPr>
            <a:r>
              <a:rPr lang="en-US" sz="2600"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9435330" y="4991100"/>
            <a:ext cx="77858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65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323366" y="0"/>
            <a:ext cx="796463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1758616" y="1080000"/>
            <a:ext cx="10204784" cy="1958228"/>
          </a:xfrm>
          <a:prstGeom prst="rect">
            <a:avLst/>
          </a:prstGeom>
        </p:spPr>
        <p:txBody>
          <a:bodyPr wrap="square" lIns="0" tIns="0" rIns="0" bIns="0" rtlCol="0" anchor="t">
            <a:spAutoFit/>
          </a:bodyPr>
          <a:lstStyle/>
          <a:p>
            <a:pPr>
              <a:lnSpc>
                <a:spcPts val="7807"/>
              </a:lnSpc>
              <a:spcBef>
                <a:spcPct val="0"/>
              </a:spcBef>
            </a:pPr>
            <a:r>
              <a:rPr lang="en-US" sz="5400" dirty="0">
                <a:solidFill>
                  <a:srgbClr val="404040"/>
                </a:solidFill>
                <a:latin typeface="Now Bold"/>
              </a:rPr>
              <a:t>CLASSIFIER </a:t>
            </a:r>
          </a:p>
          <a:p>
            <a:pP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446067" y="3450601"/>
            <a:ext cx="8459933" cy="4578305"/>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Classifiers performance is measured in several ways. </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Performance measures like precision and recall depend on how many elements we choose to retrieve.</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0" name="Picture 9" descr="A blue and black logo&#10;&#10;Description automatically generated">
            <a:extLst>
              <a:ext uri="{FF2B5EF4-FFF2-40B4-BE49-F238E27FC236}">
                <a16:creationId xmlns:a16="http://schemas.microsoft.com/office/drawing/2014/main" id="{84B89963-A13F-DBBC-15B1-89EE7F350B6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 name="Graphic 4">
            <a:extLst>
              <a:ext uri="{FF2B5EF4-FFF2-40B4-BE49-F238E27FC236}">
                <a16:creationId xmlns:a16="http://schemas.microsoft.com/office/drawing/2014/main" id="{7E6EE9B3-F818-E754-4F22-2C6300886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6978" y="246423"/>
            <a:ext cx="5524222" cy="10044041"/>
          </a:xfrm>
          <a:prstGeom prst="rect">
            <a:avLst/>
          </a:prstGeom>
        </p:spPr>
      </p:pic>
      <p:pic>
        <p:nvPicPr>
          <p:cNvPr id="13" name="Picture 12">
            <a:extLst>
              <a:ext uri="{FF2B5EF4-FFF2-40B4-BE49-F238E27FC236}">
                <a16:creationId xmlns:a16="http://schemas.microsoft.com/office/drawing/2014/main" id="{664573E7-01FD-D898-58BB-446A05181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0776" y="7096373"/>
            <a:ext cx="5330533" cy="2643945"/>
          </a:xfrm>
          <a:prstGeom prst="rect">
            <a:avLst/>
          </a:prstGeom>
        </p:spPr>
      </p:pic>
    </p:spTree>
    <p:extLst>
      <p:ext uri="{BB962C8B-B14F-4D97-AF65-F5344CB8AC3E}">
        <p14:creationId xmlns:p14="http://schemas.microsoft.com/office/powerpoint/2010/main" val="27578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8083216" y="-20782"/>
            <a:ext cx="10204784" cy="1028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6"/>
          <p:cNvSpPr txBox="1"/>
          <p:nvPr/>
        </p:nvSpPr>
        <p:spPr>
          <a:xfrm>
            <a:off x="1600200" y="1080000"/>
            <a:ext cx="5707166" cy="1958228"/>
          </a:xfrm>
          <a:prstGeom prst="rect">
            <a:avLst/>
          </a:prstGeom>
        </p:spPr>
        <p:txBody>
          <a:bodyPr wrap="square" lIns="0" tIns="0" rIns="0" bIns="0" rtlCol="0" anchor="t">
            <a:spAutoFit/>
          </a:bodyPr>
          <a:lstStyle/>
          <a:p>
            <a:pPr algn="ctr">
              <a:lnSpc>
                <a:spcPts val="7807"/>
              </a:lnSpc>
              <a:spcBef>
                <a:spcPct val="0"/>
              </a:spcBef>
            </a:pPr>
            <a:r>
              <a:rPr lang="en-US" sz="5400" dirty="0">
                <a:solidFill>
                  <a:srgbClr val="404040"/>
                </a:solidFill>
                <a:latin typeface="Now Bold"/>
              </a:rPr>
              <a:t>CLASSIFIER </a:t>
            </a:r>
          </a:p>
          <a:p>
            <a:pPr algn="ctr">
              <a:lnSpc>
                <a:spcPts val="7807"/>
              </a:lnSpc>
              <a:spcBef>
                <a:spcPct val="0"/>
              </a:spcBef>
            </a:pPr>
            <a:r>
              <a:rPr lang="en-US" sz="5400" dirty="0">
                <a:solidFill>
                  <a:srgbClr val="404040"/>
                </a:solidFill>
                <a:latin typeface="Now Bold"/>
              </a:rPr>
              <a:t>PERFORMANCE</a:t>
            </a:r>
          </a:p>
        </p:txBody>
      </p:sp>
      <p:sp>
        <p:nvSpPr>
          <p:cNvPr id="7" name="TextBox 7"/>
          <p:cNvSpPr txBox="1"/>
          <p:nvPr/>
        </p:nvSpPr>
        <p:spPr>
          <a:xfrm>
            <a:off x="1209151" y="3977273"/>
            <a:ext cx="6256631" cy="5732467"/>
          </a:xfrm>
          <a:prstGeom prst="rect">
            <a:avLst/>
          </a:prstGeom>
        </p:spPr>
        <p:txBody>
          <a:bodyPr wrap="square" lIns="0" tIns="0" rIns="0" bIns="0" rtlCol="0" anchor="t">
            <a:spAutoFit/>
          </a:bodyPr>
          <a:lstStyle/>
          <a:p>
            <a:pPr marL="345441" lvl="1">
              <a:lnSpc>
                <a:spcPts val="4480"/>
              </a:lnSpc>
            </a:pPr>
            <a:r>
              <a:rPr lang="en-US" sz="2800" dirty="0">
                <a:solidFill>
                  <a:srgbClr val="404040"/>
                </a:solidFill>
                <a:latin typeface="Montserrat" panose="00000500000000000000" pitchFamily="2" charset="0"/>
              </a:rPr>
              <a:t>Performance measures of classifiers depend on the chosen cutoff.</a:t>
            </a:r>
          </a:p>
          <a:p>
            <a:pPr marL="345441" lvl="1">
              <a:lnSpc>
                <a:spcPts val="4480"/>
              </a:lnSpc>
            </a:pPr>
            <a:endParaRPr lang="en-US" sz="2800" dirty="0">
              <a:solidFill>
                <a:srgbClr val="404040"/>
              </a:solidFill>
              <a:latin typeface="Montserrat" panose="00000500000000000000" pitchFamily="2" charset="0"/>
            </a:endParaRPr>
          </a:p>
          <a:p>
            <a:pPr marL="345441" lvl="1">
              <a:lnSpc>
                <a:spcPts val="4480"/>
              </a:lnSpc>
            </a:pPr>
            <a:r>
              <a:rPr lang="en-US" sz="2800" dirty="0">
                <a:solidFill>
                  <a:srgbClr val="404040"/>
                </a:solidFill>
                <a:latin typeface="Montserrat" panose="00000500000000000000" pitchFamily="2" charset="0"/>
              </a:rPr>
              <a:t>One can easily optimize the number of false positives or false negatives, but not both at the same time. </a:t>
            </a:r>
            <a:endParaRPr lang="en-US" sz="2600" dirty="0">
              <a:solidFill>
                <a:srgbClr val="404040"/>
              </a:solidFill>
              <a:latin typeface="Montserrat" panose="00000500000000000000" pitchFamily="2" charset="0"/>
            </a:endParaRPr>
          </a:p>
          <a:p>
            <a:pPr marL="1259841" lvl="2"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a:lnSpc>
                <a:spcPts val="4480"/>
              </a:lnSpc>
            </a:pPr>
            <a:endParaRPr lang="en-US" sz="2800"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8534400" y="114300"/>
            <a:ext cx="9539547" cy="5749637"/>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0531529" y="5791200"/>
            <a:ext cx="5429168" cy="3984065"/>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0052165"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8A8CB2-20CA-8796-04C1-B24954F21E90}"/>
              </a:ext>
            </a:extLst>
          </p:cNvPr>
          <p:cNvSpPr/>
          <p:nvPr/>
        </p:nvSpPr>
        <p:spPr>
          <a:xfrm>
            <a:off x="14821830" y="5295900"/>
            <a:ext cx="16764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B70920-98B0-DC3B-1CC0-9FEFB9417A57}"/>
              </a:ext>
            </a:extLst>
          </p:cNvPr>
          <p:cNvSpPr txBox="1"/>
          <p:nvPr/>
        </p:nvSpPr>
        <p:spPr>
          <a:xfrm>
            <a:off x="10030002" y="6414655"/>
            <a:ext cx="2003363" cy="584775"/>
          </a:xfrm>
          <a:prstGeom prst="rect">
            <a:avLst/>
          </a:prstGeom>
          <a:solidFill>
            <a:schemeClr val="bg1"/>
          </a:solidFill>
        </p:spPr>
        <p:txBody>
          <a:bodyPr wrap="square" rtlCol="0">
            <a:spAutoFit/>
          </a:bodyPr>
          <a:lstStyle/>
          <a:p>
            <a:r>
              <a:rPr lang="en-GB" sz="3200"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8909165" y="8500863"/>
            <a:ext cx="3124200" cy="1077218"/>
          </a:xfrm>
          <a:prstGeom prst="rect">
            <a:avLst/>
          </a:prstGeom>
          <a:solidFill>
            <a:schemeClr val="bg1"/>
          </a:solidFill>
        </p:spPr>
        <p:txBody>
          <a:bodyPr wrap="square" rtlCol="0">
            <a:spAutoFit/>
          </a:bodyPr>
          <a:lstStyle/>
          <a:p>
            <a:r>
              <a:rPr lang="en-GB" sz="3200" dirty="0"/>
              <a:t>Recall/</a:t>
            </a:r>
          </a:p>
          <a:p>
            <a:r>
              <a:rPr lang="en-GB" sz="3200"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330928"/>
            <a:ext cx="18288000" cy="218961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Rectangle 10">
            <a:extLst>
              <a:ext uri="{FF2B5EF4-FFF2-40B4-BE49-F238E27FC236}">
                <a16:creationId xmlns:a16="http://schemas.microsoft.com/office/drawing/2014/main" id="{E35F8390-8EA0-86F4-471F-E7A2A159D0C0}"/>
              </a:ext>
            </a:extLst>
          </p:cNvPr>
          <p:cNvSpPr/>
          <p:nvPr/>
        </p:nvSpPr>
        <p:spPr>
          <a:xfrm>
            <a:off x="0" y="4305300"/>
            <a:ext cx="18288000" cy="5981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6"/>
          <p:cNvSpPr txBox="1"/>
          <p:nvPr/>
        </p:nvSpPr>
        <p:spPr>
          <a:xfrm>
            <a:off x="2438400" y="1080000"/>
            <a:ext cx="13712416" cy="993394"/>
          </a:xfrm>
          <a:prstGeom prst="rect">
            <a:avLst/>
          </a:prstGeom>
        </p:spPr>
        <p:txBody>
          <a:bodyPr lIns="0" tIns="0" rIns="0" bIns="0" rtlCol="0" anchor="t">
            <a:spAutoFit/>
          </a:bodyPr>
          <a:lstStyle/>
          <a:p>
            <a:pPr>
              <a:lnSpc>
                <a:spcPts val="7807"/>
              </a:lnSpc>
              <a:spcBef>
                <a:spcPct val="0"/>
              </a:spcBef>
            </a:pPr>
            <a:r>
              <a:rPr lang="en-US" sz="6399" dirty="0">
                <a:solidFill>
                  <a:srgbClr val="404040"/>
                </a:solidFill>
                <a:latin typeface="Now Bold"/>
              </a:rPr>
              <a:t>AREA UNDER THE CURVE (AUC)</a:t>
            </a:r>
          </a:p>
        </p:txBody>
      </p:sp>
      <p:sp>
        <p:nvSpPr>
          <p:cNvPr id="7" name="TextBox 7"/>
          <p:cNvSpPr txBox="1"/>
          <p:nvPr/>
        </p:nvSpPr>
        <p:spPr>
          <a:xfrm>
            <a:off x="990600" y="3162300"/>
            <a:ext cx="16170740" cy="521553"/>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74" y="4690346"/>
            <a:ext cx="6781800" cy="510135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0515600" y="5128398"/>
            <a:ext cx="6400800" cy="284302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Receiver Operator Curve (ROC)</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Plotted by using every possible cutoff.</a:t>
            </a:r>
          </a:p>
          <a:p>
            <a:pPr marL="802641" lvl="1" indent="-457200">
              <a:lnSpc>
                <a:spcPts val="4480"/>
              </a:lnSpc>
              <a:buFont typeface="Arial" panose="020B0604020202020204" pitchFamily="34" charset="0"/>
              <a:buChar char="•"/>
            </a:pPr>
            <a:r>
              <a:rPr lang="en-US" sz="2800" dirty="0">
                <a:solidFill>
                  <a:srgbClr val="404040"/>
                </a:solidFill>
                <a:latin typeface="Montserrat" panose="00000500000000000000" pitchFamily="2" charset="0"/>
              </a:rPr>
              <a:t>Each True Positive Rate has an associated False Positive rate.</a:t>
            </a:r>
            <a:endParaRPr lang="en-US" sz="2800"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914400" y="6032428"/>
            <a:ext cx="2026348" cy="1569660"/>
          </a:xfrm>
          <a:prstGeom prst="rect">
            <a:avLst/>
          </a:prstGeom>
          <a:noFill/>
        </p:spPr>
        <p:txBody>
          <a:bodyPr wrap="square" rtlCol="0">
            <a:spAutoFit/>
          </a:bodyPr>
          <a:lstStyle/>
          <a:p>
            <a:r>
              <a:rPr lang="en-GB" sz="24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2598563" y="7076838"/>
            <a:ext cx="814911" cy="1399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167260" y="3126944"/>
            <a:ext cx="10535728" cy="4401205"/>
          </a:xfrm>
          <a:prstGeom prst="rect">
            <a:avLst/>
          </a:prstGeom>
          <a:noFill/>
        </p:spPr>
        <p:txBody>
          <a:bodyPr wrap="square" lIns="91440" tIns="45720" rIns="91440" bIns="45720" rtlCol="0" anchor="t">
            <a:spAutoFit/>
          </a:bodyPr>
          <a:lstStyle/>
          <a:p>
            <a:r>
              <a:rPr lang="en-US" sz="2800" dirty="0">
                <a:latin typeface="Montserrat" panose="00000500000000000000" pitchFamily="2" charset="0"/>
              </a:rPr>
              <a:t>For a medical screening procedure to detect a disease, what does each of these terms correspond to: </a:t>
            </a:r>
          </a:p>
          <a:p>
            <a:endParaRPr lang="en-US" sz="2800" dirty="0">
              <a:latin typeface="Montserrat" panose="00000500000000000000" pitchFamily="2" charset="0"/>
            </a:endParaRPr>
          </a:p>
          <a:p>
            <a:pPr marL="457200" indent="-457200">
              <a:buFont typeface="Arial"/>
              <a:buChar char="•"/>
            </a:pPr>
            <a:r>
              <a:rPr lang="en-US" sz="2800" dirty="0">
                <a:latin typeface="Montserrat" panose="00000500000000000000" pitchFamily="2" charset="0"/>
              </a:rPr>
              <a:t>True positive</a:t>
            </a:r>
          </a:p>
          <a:p>
            <a:pPr marL="457200" indent="-457200">
              <a:buFont typeface="Arial"/>
              <a:buChar char="•"/>
            </a:pPr>
            <a:r>
              <a:rPr lang="en-US" sz="2800" dirty="0">
                <a:latin typeface="Montserrat" panose="00000500000000000000" pitchFamily="2" charset="0"/>
              </a:rPr>
              <a:t>False positive</a:t>
            </a:r>
          </a:p>
          <a:p>
            <a:pPr marL="457200" indent="-457200">
              <a:buFont typeface="Arial"/>
              <a:buChar char="•"/>
            </a:pPr>
            <a:r>
              <a:rPr lang="en-US" sz="2800" dirty="0">
                <a:latin typeface="Montserrat" panose="00000500000000000000" pitchFamily="2" charset="0"/>
              </a:rPr>
              <a:t>True negative</a:t>
            </a:r>
          </a:p>
          <a:p>
            <a:pPr marL="457200" indent="-457200">
              <a:buFont typeface="Arial"/>
              <a:buChar char="•"/>
            </a:pPr>
            <a:r>
              <a:rPr lang="en-US" sz="2800" dirty="0">
                <a:latin typeface="Montserrat" panose="00000500000000000000" pitchFamily="2" charset="0"/>
              </a:rPr>
              <a:t>False negative</a:t>
            </a:r>
          </a:p>
          <a:p>
            <a:endParaRPr lang="en-US" sz="2800" dirty="0">
              <a:latin typeface="Montserrat" panose="00000500000000000000" pitchFamily="2" charset="0"/>
            </a:endParaRPr>
          </a:p>
          <a:p>
            <a:r>
              <a:rPr lang="en-US" sz="2800" dirty="0">
                <a:latin typeface="Montserrat"/>
              </a:rPr>
              <a:t>On the right you have the formulas for precision and recall. Which one do you prefer to optimize for screening?</a:t>
            </a:r>
          </a:p>
        </p:txBody>
      </p:sp>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647" y="6355832"/>
            <a:ext cx="3733800" cy="3733800"/>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3602" y="7846878"/>
            <a:ext cx="1328512" cy="1328512"/>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3" name="Picture 2">
            <a:extLst>
              <a:ext uri="{FF2B5EF4-FFF2-40B4-BE49-F238E27FC236}">
                <a16:creationId xmlns:a16="http://schemas.microsoft.com/office/drawing/2014/main" id="{E17E6C2D-0ADC-E132-0492-D4EAA8713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267" y="3821527"/>
            <a:ext cx="5330533" cy="2643945"/>
          </a:xfrm>
          <a:prstGeom prst="rect">
            <a:avLst/>
          </a:prstGeom>
        </p:spPr>
      </p:pic>
      <p:sp>
        <p:nvSpPr>
          <p:cNvPr id="6" name="Rounded Rectangle 5">
            <a:extLst>
              <a:ext uri="{FF2B5EF4-FFF2-40B4-BE49-F238E27FC236}">
                <a16:creationId xmlns:a16="http://schemas.microsoft.com/office/drawing/2014/main" id="{2191ABCD-3848-9BD9-BBA4-A808BCC49008}"/>
              </a:ext>
            </a:extLst>
          </p:cNvPr>
          <p:cNvSpPr/>
          <p:nvPr/>
        </p:nvSpPr>
        <p:spPr>
          <a:xfrm>
            <a:off x="4479582" y="911489"/>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extBox 3">
            <a:extLst>
              <a:ext uri="{FF2B5EF4-FFF2-40B4-BE49-F238E27FC236}">
                <a16:creationId xmlns:a16="http://schemas.microsoft.com/office/drawing/2014/main" id="{D5E5888D-C703-D00D-9E7B-E943771911ED}"/>
              </a:ext>
            </a:extLst>
          </p:cNvPr>
          <p:cNvSpPr txBox="1"/>
          <p:nvPr/>
        </p:nvSpPr>
        <p:spPr>
          <a:xfrm>
            <a:off x="5410200" y="1080000"/>
            <a:ext cx="746760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9" name="Picture 8" descr="A blue and black logo&#10;&#10;Description automatically generated">
            <a:extLst>
              <a:ext uri="{FF2B5EF4-FFF2-40B4-BE49-F238E27FC236}">
                <a16:creationId xmlns:a16="http://schemas.microsoft.com/office/drawing/2014/main" id="{638A23D5-6527-BFEB-6173-09766E68E789}"/>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71374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550452" y="938182"/>
            <a:ext cx="5696806" cy="996363"/>
          </a:xfrm>
          <a:prstGeom prst="rect">
            <a:avLst/>
          </a:prstGeom>
        </p:spPr>
        <p:txBody>
          <a:bodyPr wrap="square" lIns="0" tIns="0" rIns="0" bIns="0" rtlCol="0" anchor="t">
            <a:spAutoFit/>
          </a:bodyPr>
          <a:lstStyle/>
          <a:p>
            <a:pPr>
              <a:lnSpc>
                <a:spcPts val="7807"/>
              </a:lnSpc>
              <a:spcBef>
                <a:spcPct val="0"/>
              </a:spcBef>
            </a:pPr>
            <a:r>
              <a:rPr lang="en-US" sz="6399" dirty="0">
                <a:solidFill>
                  <a:srgbClr val="404040"/>
                </a:solidFill>
                <a:latin typeface="Now Bold"/>
              </a:rPr>
              <a:t>OVERFITTING</a:t>
            </a:r>
          </a:p>
        </p:txBody>
      </p:sp>
      <p:sp>
        <p:nvSpPr>
          <p:cNvPr id="7" name="TextBox 7"/>
          <p:cNvSpPr txBox="1"/>
          <p:nvPr/>
        </p:nvSpPr>
        <p:spPr>
          <a:xfrm>
            <a:off x="1432846" y="6596158"/>
            <a:ext cx="8518707" cy="3424142"/>
          </a:xfrm>
          <a:prstGeom prst="rect">
            <a:avLst/>
          </a:prstGeom>
        </p:spPr>
        <p:txBody>
          <a:bodyPr wrap="square" lIns="0" tIns="0" rIns="0" bIns="0" rtlCol="0" anchor="t">
            <a:spAutoFit/>
          </a:bodyPr>
          <a:lstStyle/>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When a model follows the data too closely we get an effect known as overfitting. </a:t>
            </a:r>
          </a:p>
          <a:p>
            <a:pPr marL="802641" lvl="1" indent="-457200">
              <a:lnSpc>
                <a:spcPts val="4480"/>
              </a:lnSpc>
              <a:buFont typeface="Arial" panose="020B0604020202020204" pitchFamily="34" charset="0"/>
              <a:buChar char="•"/>
            </a:pPr>
            <a:endParaRPr lang="en-US" sz="2600" dirty="0">
              <a:solidFill>
                <a:srgbClr val="404040"/>
              </a:solidFill>
              <a:latin typeface="Montserrat" panose="00000500000000000000" pitchFamily="2" charset="0"/>
            </a:endParaRPr>
          </a:p>
          <a:p>
            <a:pPr marL="802641" lvl="1" indent="-457200">
              <a:lnSpc>
                <a:spcPts val="4480"/>
              </a:lnSpc>
              <a:buFont typeface="Arial" panose="020B0604020202020204" pitchFamily="34" charset="0"/>
              <a:buChar char="•"/>
            </a:pPr>
            <a:r>
              <a:rPr lang="en-US" sz="2600" dirty="0">
                <a:solidFill>
                  <a:srgbClr val="404040"/>
                </a:solidFill>
                <a:latin typeface="Montserrat" panose="00000500000000000000" pitchFamily="2" charset="0"/>
              </a:rPr>
              <a:t>We avoid this by splitting the data into training and evaluation sets.</a:t>
            </a:r>
          </a:p>
          <a:p>
            <a:pPr>
              <a:lnSpc>
                <a:spcPts val="4480"/>
              </a:lnSpc>
            </a:pPr>
            <a:endParaRPr lang="en-US" sz="2600"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2701403"/>
            <a:ext cx="8186576" cy="3356497"/>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1734799" y="1234218"/>
            <a:ext cx="5163409" cy="162328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latin typeface="Montserrat" panose="00000500000000000000" pitchFamily="2" charset="0"/>
              </a:rPr>
              <a:t>              </a:t>
            </a:r>
            <a:r>
              <a:rPr lang="en-GB" sz="3200"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5316200" y="1234218"/>
            <a:ext cx="0" cy="1623282"/>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58496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B2C4D662-011D-929B-7EEF-7ECB2AAE9F73}"/>
              </a:ext>
            </a:extLst>
          </p:cNvPr>
          <p:cNvSpPr/>
          <p:nvPr/>
        </p:nvSpPr>
        <p:spPr>
          <a:xfrm>
            <a:off x="13106400" y="3086100"/>
            <a:ext cx="551608"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1734799" y="4305300"/>
            <a:ext cx="33528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5544801" y="4305300"/>
            <a:ext cx="1353408" cy="12954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lumMod val="85000"/>
                    <a:lumOff val="15000"/>
                  </a:schemeClr>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3086599" y="6603919"/>
            <a:ext cx="3240000" cy="324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3785656" y="7284885"/>
            <a:ext cx="1800000" cy="18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3561086" y="7078406"/>
            <a:ext cx="488174" cy="47008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5373431" y="7074240"/>
            <a:ext cx="502004" cy="50482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3170264" y="8550662"/>
            <a:ext cx="675388" cy="2372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5468600" y="8582284"/>
            <a:ext cx="692421" cy="335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4706599" y="9105900"/>
            <a:ext cx="1" cy="713931"/>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0637078" y="7685310"/>
            <a:ext cx="2463053" cy="954107"/>
          </a:xfrm>
          <a:prstGeom prst="rect">
            <a:avLst/>
          </a:prstGeom>
          <a:noFill/>
        </p:spPr>
        <p:txBody>
          <a:bodyPr wrap="square" rtlCol="0">
            <a:spAutoFit/>
          </a:bodyPr>
          <a:lstStyle/>
          <a:p>
            <a:r>
              <a:rPr lang="en-GB" sz="2800"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4399851" y="595257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6468454" y="7624460"/>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5721647" y="9549917"/>
            <a:ext cx="571609" cy="5460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3942222" y="6245987"/>
            <a:ext cx="1545547" cy="177046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4049260" y="6742250"/>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5206505" y="7126067"/>
            <a:ext cx="1208710" cy="168325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5228682" y="7863851"/>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4851329" y="8407808"/>
            <a:ext cx="1113617" cy="1567173"/>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4702113" y="9026896"/>
            <a:ext cx="1419340" cy="461665"/>
          </a:xfrm>
          <a:prstGeom prst="rect">
            <a:avLst/>
          </a:prstGeom>
          <a:noFill/>
        </p:spPr>
        <p:txBody>
          <a:bodyPr wrap="square" rtlCol="0">
            <a:spAutoFit/>
          </a:bodyPr>
          <a:lstStyle/>
          <a:p>
            <a:pPr algn="ctr"/>
            <a:r>
              <a:rPr lang="en-US" sz="2400" dirty="0">
                <a:solidFill>
                  <a:schemeClr val="tx1">
                    <a:lumMod val="85000"/>
                    <a:lumOff val="15000"/>
                  </a:schemeClr>
                </a:solidFill>
              </a:rPr>
              <a:t>Eval</a:t>
            </a:r>
            <a:endParaRPr lang="en-GB" sz="2400" dirty="0">
              <a:solidFill>
                <a:schemeClr val="tx1">
                  <a:lumMod val="85000"/>
                  <a:lumOff val="15000"/>
                </a:schemeClr>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19050" y="1"/>
            <a:ext cx="836504"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1598911" y="2095500"/>
            <a:ext cx="6705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3.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36672</TotalTime>
  <Words>3216</Words>
  <Application>Microsoft Macintosh PowerPoint</Application>
  <PresentationFormat>Custom</PresentationFormat>
  <Paragraphs>412</Paragraphs>
  <Slides>25</Slides>
  <Notes>25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Calibri</vt:lpstr>
      <vt:lpstr>Now</vt:lpstr>
      <vt:lpstr>Montserrat Bold</vt:lpstr>
      <vt:lpstr>Montserrat</vt:lpstr>
      <vt:lpstr>Now Bold</vt:lpstr>
      <vt:lpstr>Arial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144</cp:revision>
  <dcterms:created xsi:type="dcterms:W3CDTF">2006-08-16T00:00:00Z</dcterms:created>
  <dcterms:modified xsi:type="dcterms:W3CDTF">2023-11-21T07:55:25Z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